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323" r:id="rId3"/>
    <p:sldId id="316" r:id="rId4"/>
    <p:sldId id="257" r:id="rId5"/>
    <p:sldId id="322" r:id="rId6"/>
    <p:sldId id="384" r:id="rId7"/>
    <p:sldId id="374" r:id="rId8"/>
    <p:sldId id="367" r:id="rId9"/>
    <p:sldId id="376" r:id="rId10"/>
    <p:sldId id="377" r:id="rId11"/>
    <p:sldId id="378" r:id="rId12"/>
    <p:sldId id="379" r:id="rId13"/>
    <p:sldId id="381" r:id="rId14"/>
    <p:sldId id="380" r:id="rId15"/>
    <p:sldId id="375" r:id="rId16"/>
    <p:sldId id="382" r:id="rId17"/>
    <p:sldId id="383" r:id="rId18"/>
    <p:sldId id="359" r:id="rId19"/>
    <p:sldId id="368" r:id="rId20"/>
    <p:sldId id="370" r:id="rId21"/>
    <p:sldId id="371" r:id="rId22"/>
    <p:sldId id="372" r:id="rId23"/>
    <p:sldId id="369" r:id="rId24"/>
    <p:sldId id="373" r:id="rId25"/>
    <p:sldId id="32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50" d="100"/>
          <a:sy n="50" d="100"/>
        </p:scale>
        <p:origin x="-204" y="-6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28/12/2013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9.xml"/><Relationship Id="rId13" Type="http://schemas.openxmlformats.org/officeDocument/2006/relationships/slide" Target="../slides/slide24.xml"/><Relationship Id="rId3" Type="http://schemas.openxmlformats.org/officeDocument/2006/relationships/slide" Target="../slides/slide3.xml"/><Relationship Id="rId7" Type="http://schemas.openxmlformats.org/officeDocument/2006/relationships/slide" Target="../slides/slide18.xml"/><Relationship Id="rId12" Type="http://schemas.openxmlformats.org/officeDocument/2006/relationships/slide" Target="../slides/slide23.xml"/><Relationship Id="rId2" Type="http://schemas.openxmlformats.org/officeDocument/2006/relationships/slide" Target="../slides/slide2.xml"/><Relationship Id="rId1" Type="http://schemas.openxmlformats.org/officeDocument/2006/relationships/slideMaster" Target="../slideMasters/slideMaster1.xml"/><Relationship Id="rId6" Type="http://schemas.openxmlformats.org/officeDocument/2006/relationships/slide" Target="../slides/slide17.xml"/><Relationship Id="rId11" Type="http://schemas.openxmlformats.org/officeDocument/2006/relationships/slide" Target="../slides/slide22.xml"/><Relationship Id="rId5" Type="http://schemas.openxmlformats.org/officeDocument/2006/relationships/slide" Target="../slides/slide15.xml"/><Relationship Id="rId10" Type="http://schemas.openxmlformats.org/officeDocument/2006/relationships/slide" Target="../slides/slide21.xml"/><Relationship Id="rId4" Type="http://schemas.openxmlformats.org/officeDocument/2006/relationships/slide" Target="../slides/slide25.xml"/><Relationship Id="rId9" Type="http://schemas.openxmlformats.org/officeDocument/2006/relationships/slide" Target="../slides/slide2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28/12/2013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28/12/2013</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9315" y="6600202"/>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1019460" y="6597352"/>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1" name="Round Same Side Corner Rectangle 10">
            <a:hlinkClick r:id="rId4" action="ppaction://hlinksldjump"/>
          </p:cNvPr>
          <p:cNvSpPr/>
          <p:nvPr userDrawn="1"/>
        </p:nvSpPr>
        <p:spPr>
          <a:xfrm>
            <a:off x="5156448" y="6597352"/>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1885589"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userDrawn="1"/>
        </p:nvSpPr>
        <p:spPr>
          <a:xfrm>
            <a:off x="224766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7" action="ppaction://hlinksldjump"/>
          </p:cNvPr>
          <p:cNvSpPr/>
          <p:nvPr userDrawn="1"/>
        </p:nvSpPr>
        <p:spPr>
          <a:xfrm>
            <a:off x="2609735"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8" action="ppaction://hlinksldjump"/>
          </p:cNvPr>
          <p:cNvSpPr/>
          <p:nvPr userDrawn="1"/>
        </p:nvSpPr>
        <p:spPr>
          <a:xfrm>
            <a:off x="2971808"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9" action="ppaction://hlinksldjump"/>
          </p:cNvPr>
          <p:cNvSpPr/>
          <p:nvPr userDrawn="1"/>
        </p:nvSpPr>
        <p:spPr>
          <a:xfrm>
            <a:off x="3333881"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7" name="Round Same Side Corner Rectangle 16">
            <a:hlinkClick r:id="rId10" action="ppaction://hlinksldjump"/>
          </p:cNvPr>
          <p:cNvSpPr/>
          <p:nvPr userDrawn="1"/>
        </p:nvSpPr>
        <p:spPr>
          <a:xfrm>
            <a:off x="3695954"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8" name="Round Same Side Corner Rectangle 17">
            <a:hlinkClick r:id="rId11" action="ppaction://hlinksldjump"/>
          </p:cNvPr>
          <p:cNvSpPr/>
          <p:nvPr userDrawn="1"/>
        </p:nvSpPr>
        <p:spPr>
          <a:xfrm>
            <a:off x="4058027"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24" name="Round Same Side Corner Rectangle 23">
            <a:hlinkClick r:id="rId12" action="ppaction://hlinksldjump"/>
          </p:cNvPr>
          <p:cNvSpPr/>
          <p:nvPr userDrawn="1"/>
        </p:nvSpPr>
        <p:spPr>
          <a:xfrm>
            <a:off x="4427984"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8</a:t>
            </a:r>
            <a:endParaRPr lang="en-GB" sz="1600" b="1" dirty="0">
              <a:latin typeface="Calibri" pitchFamily="34" charset="0"/>
              <a:cs typeface="Calibri" pitchFamily="34" charset="0"/>
            </a:endParaRPr>
          </a:p>
        </p:txBody>
      </p:sp>
      <p:sp>
        <p:nvSpPr>
          <p:cNvPr id="19" name="Round Same Side Corner Rectangle 18">
            <a:hlinkClick r:id="rId13" action="ppaction://hlinksldjump"/>
          </p:cNvPr>
          <p:cNvSpPr/>
          <p:nvPr userDrawn="1"/>
        </p:nvSpPr>
        <p:spPr>
          <a:xfrm>
            <a:off x="4788024"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28/12/2013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28/12/2013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28/12/2013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28/12/2013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28/12/2013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28/12/2013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28/12/2013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intel.com/content/www/us/en/retail/technology-advances-retail-experience-video.html" TargetMode="External"/><Relationship Id="rId2" Type="http://schemas.openxmlformats.org/officeDocument/2006/relationships/hyperlink" Target="http://www.cnbc.com/id/100975288" TargetMode="External"/><Relationship Id="rId1" Type="http://schemas.openxmlformats.org/officeDocument/2006/relationships/slideLayout" Target="../slideLayouts/slideLayout2.xml"/><Relationship Id="rId4" Type="http://schemas.openxmlformats.org/officeDocument/2006/relationships/hyperlink" Target="http://www.barcoding.com/rfid/active-shelf.s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ieeexplore.ieee.org/xpl/mostRecentIssue.jsp?reload=true&amp;punumber=6123737" TargetMode="External"/><Relationship Id="rId2" Type="http://schemas.openxmlformats.org/officeDocument/2006/relationships/hyperlink" Target="http://www.nobelprize.org/educational/physics/integrated_circuit/history/" TargetMode="External"/><Relationship Id="rId1" Type="http://schemas.openxmlformats.org/officeDocument/2006/relationships/slideLayout" Target="../slideLayouts/slideLayout2.xml"/><Relationship Id="rId4" Type="http://schemas.openxmlformats.org/officeDocument/2006/relationships/hyperlink" Target="http://gadgetshow.channel5.com/gadget-show/videos/feature/top-50-gadgets-of-2013-the-complete-list"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alternative-energy-news.info/technology/transportatio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cleantechnica.com/2012/07/03/worlds-largest-wave-turbine-gets-new-grant-from-australian-government/" TargetMode="External"/><Relationship Id="rId2" Type="http://schemas.openxmlformats.org/officeDocument/2006/relationships/hyperlink" Target="http://www.thenational.ae/news/uae-news/uae-s-largest-power-and-desalination-plant-opens-at-jebel-ali" TargetMode="External"/><Relationship Id="rId1" Type="http://schemas.openxmlformats.org/officeDocument/2006/relationships/slideLayout" Target="../slideLayouts/slideLayout2.xml"/><Relationship Id="rId5" Type="http://schemas.openxmlformats.org/officeDocument/2006/relationships/hyperlink" Target="http://www.getf.org/" TargetMode="External"/><Relationship Id="rId4" Type="http://schemas.openxmlformats.org/officeDocument/2006/relationships/hyperlink" Target="http://en.wikipedia.org/wiki/Wind_power_by_country"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foodmiles.com/" TargetMode="External"/><Relationship Id="rId2" Type="http://schemas.openxmlformats.org/officeDocument/2006/relationships/hyperlink" Target="http://pollutionfacts.org/" TargetMode="External"/><Relationship Id="rId1" Type="http://schemas.openxmlformats.org/officeDocument/2006/relationships/slideLayout" Target="../slideLayouts/slideLayout2.xml"/><Relationship Id="rId5" Type="http://schemas.openxmlformats.org/officeDocument/2006/relationships/hyperlink" Target="http://www.bloomberg.com/news/2013-07-25/world-to-use-56-more-energy-by-2040-led-by-asia-eia-predicts.html" TargetMode="External"/><Relationship Id="rId4" Type="http://schemas.openxmlformats.org/officeDocument/2006/relationships/hyperlink" Target="http://www.eia.gov/todayinenergy/detail.cfm?id=12251" TargetMode="External"/></Relationships>
</file>

<file path=ppt/slides/_rels/slide21.xml.rels><?xml version="1.0" encoding="UTF-8" standalone="yes"?>
<Relationships xmlns="http://schemas.openxmlformats.org/package/2006/relationships"><Relationship Id="rId2" Type="http://schemas.openxmlformats.org/officeDocument/2006/relationships/hyperlink" Target="http://www.ft.com/cms/s/0/74c5d5b6-4b9a-11e3-8203-00144feabdc0.htm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nsc.org/Pages/NSCestimates16millioncrashescausedbydriversusingcellphonesandtexting.asp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IBM%20-%20Smarter%20Planet%2001.pdf" TargetMode="External"/><Relationship Id="rId7" Type="http://schemas.openxmlformats.org/officeDocument/2006/relationships/hyperlink" Target="IBM%20-%20Smarter%20Planet%20Overview.pdf" TargetMode="External"/><Relationship Id="rId2" Type="http://schemas.openxmlformats.org/officeDocument/2006/relationships/hyperlink" Target="http://www.ibm.com/smarterplanet/uk/en/index.html" TargetMode="External"/><Relationship Id="rId1" Type="http://schemas.openxmlformats.org/officeDocument/2006/relationships/slideLayout" Target="../slideLayouts/slideLayout2.xml"/><Relationship Id="rId6" Type="http://schemas.openxmlformats.org/officeDocument/2006/relationships/hyperlink" Target="IBM%20-%20Smarter%20Planet%2004c.pdf" TargetMode="External"/><Relationship Id="rId5" Type="http://schemas.openxmlformats.org/officeDocument/2006/relationships/hyperlink" Target="IBM%20-%20Smarter%20Planet%2003.pdf" TargetMode="External"/><Relationship Id="rId10" Type="http://schemas.openxmlformats.org/officeDocument/2006/relationships/image" Target="../media/image4.png"/><Relationship Id="rId4" Type="http://schemas.openxmlformats.org/officeDocument/2006/relationships/hyperlink" Target="IBM%20-%20Smarter%20Planet%2002.pdf" TargetMode="External"/><Relationship Id="rId9"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hyperlink" Target="IBM%20-%20Smarter%20Planet%2001.pdf" TargetMode="External"/><Relationship Id="rId7" Type="http://schemas.openxmlformats.org/officeDocument/2006/relationships/hyperlink" Target="IBM%20-%20Smarter%20Planet%20Overview.pdf" TargetMode="External"/><Relationship Id="rId2" Type="http://schemas.openxmlformats.org/officeDocument/2006/relationships/hyperlink" Target="http://www.ibm.com/smarterplanet/uk/en/overview/industries/index.html" TargetMode="External"/><Relationship Id="rId1" Type="http://schemas.openxmlformats.org/officeDocument/2006/relationships/slideLayout" Target="../slideLayouts/slideLayout2.xml"/><Relationship Id="rId6" Type="http://schemas.openxmlformats.org/officeDocument/2006/relationships/hyperlink" Target="IBM%20-%20Smarter%20Planet%2004c.pdf" TargetMode="External"/><Relationship Id="rId5" Type="http://schemas.openxmlformats.org/officeDocument/2006/relationships/hyperlink" Target="IBM%20-%20Smarter%20Planet%2003.pdf" TargetMode="External"/><Relationship Id="rId4" Type="http://schemas.openxmlformats.org/officeDocument/2006/relationships/hyperlink" Target="IBM%20-%20Smarter%20Planet%2002.pdf"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inventors.about.com/od/timelines/a/ModernInvention.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dorm-room-biz.com/2013/05/18/spectacular-feats-of-modern-engineering-infographic/" TargetMode="External"/><Relationship Id="rId2" Type="http://schemas.openxmlformats.org/officeDocument/2006/relationships/hyperlink" Target="http://www.technologystudent.com/struct1/millau1.htm" TargetMode="External"/><Relationship Id="rId1" Type="http://schemas.openxmlformats.org/officeDocument/2006/relationships/slideLayout" Target="../slideLayouts/slideLayout2.xml"/><Relationship Id="rId4" Type="http://schemas.openxmlformats.org/officeDocument/2006/relationships/hyperlink" Target="http://science.discovery.com/science-technology/10-feats-of-engineering.htm"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chinasmack.com/2011/pictures/chinas-top-engineering-industrial-feats.html" TargetMode="External"/><Relationship Id="rId2" Type="http://schemas.openxmlformats.org/officeDocument/2006/relationships/hyperlink" Target="http://singularityhub.com/2010/02/11/no-humans-just-robots-amazing-videos-of-the-modern-factory/" TargetMode="External"/><Relationship Id="rId1" Type="http://schemas.openxmlformats.org/officeDocument/2006/relationships/slideLayout" Target="../slideLayouts/slideLayout2.xml"/><Relationship Id="rId4" Type="http://schemas.openxmlformats.org/officeDocument/2006/relationships/hyperlink" Target="http://www.theguardian.com/commentisfree/2013/aug/05/woman-nearly-died-making-ipa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3"/>
            <a:ext cx="7772400" cy="1440160"/>
          </a:xfrm>
        </p:spPr>
        <p:txBody>
          <a:bodyPr/>
          <a:lstStyle/>
          <a:p>
            <a:r>
              <a:rPr lang="en-GB" dirty="0" smtClean="0"/>
              <a:t>Unit 42</a:t>
            </a:r>
            <a:endParaRPr lang="en-GB" dirty="0"/>
          </a:p>
        </p:txBody>
      </p:sp>
      <p:sp>
        <p:nvSpPr>
          <p:cNvPr id="3" name="Subtitle 2"/>
          <p:cNvSpPr>
            <a:spLocks noGrp="1"/>
          </p:cNvSpPr>
          <p:nvPr>
            <p:ph type="subTitle" idx="1"/>
          </p:nvPr>
        </p:nvSpPr>
        <p:spPr>
          <a:xfrm>
            <a:off x="1081844" y="1760622"/>
            <a:ext cx="7772400" cy="1524362"/>
          </a:xfrm>
        </p:spPr>
        <p:txBody>
          <a:bodyPr wrap="none">
            <a:noAutofit/>
          </a:bodyPr>
          <a:lstStyle/>
          <a:p>
            <a:r>
              <a:rPr lang="en-GB" sz="4000" dirty="0" smtClean="0"/>
              <a:t> </a:t>
            </a:r>
            <a:r>
              <a:rPr lang="en-GB" sz="4000" dirty="0"/>
              <a:t>DEVELOPING A SMARTER </a:t>
            </a:r>
            <a:r>
              <a:rPr lang="en-GB" sz="4000" dirty="0" smtClean="0"/>
              <a:t>PLANET</a:t>
            </a:r>
            <a:br>
              <a:rPr lang="en-GB" sz="4000" dirty="0" smtClean="0"/>
            </a:br>
            <a:r>
              <a:rPr lang="en-GB" sz="3600" b="1" dirty="0"/>
              <a:t>D/505/5400 </a:t>
            </a:r>
            <a:endParaRPr lang="en-GB" sz="3600" dirty="0"/>
          </a:p>
          <a:p>
            <a:r>
              <a:rPr lang="en-GB" sz="3600" b="1" dirty="0"/>
              <a:t>LEVEL </a:t>
            </a:r>
            <a:r>
              <a:rPr lang="en-GB" sz="3600" b="1" dirty="0" smtClean="0"/>
              <a:t>3</a:t>
            </a:r>
            <a:endParaRPr lang="en-GB" sz="3600" dirty="0"/>
          </a:p>
        </p:txBody>
      </p:sp>
      <p:sp>
        <p:nvSpPr>
          <p:cNvPr id="4" name="TextBox 3"/>
          <p:cNvSpPr txBox="1"/>
          <p:nvPr/>
        </p:nvSpPr>
        <p:spPr>
          <a:xfrm>
            <a:off x="1259633" y="4079974"/>
            <a:ext cx="7704856" cy="1077218"/>
          </a:xfrm>
          <a:prstGeom prst="rect">
            <a:avLst/>
          </a:prstGeom>
          <a:noFill/>
        </p:spPr>
        <p:txBody>
          <a:bodyPr wrap="square" rtlCol="0">
            <a:spAutoFit/>
          </a:bodyPr>
          <a:lstStyle/>
          <a:p>
            <a:pPr algn="r"/>
            <a:r>
              <a:rPr lang="en-GB" sz="3200" b="1" dirty="0" smtClean="0"/>
              <a:t>LO2 - </a:t>
            </a:r>
            <a:r>
              <a:rPr lang="en-GB" sz="3200" dirty="0" smtClean="0"/>
              <a:t>Understand </a:t>
            </a:r>
            <a:r>
              <a:rPr lang="en-GB" sz="3200" dirty="0"/>
              <a:t>what is meant by a smarter planet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5472608"/>
          </a:xfrm>
        </p:spPr>
        <p:txBody>
          <a:bodyPr>
            <a:noAutofit/>
          </a:bodyPr>
          <a:lstStyle/>
          <a:p>
            <a:r>
              <a:rPr lang="en-GB" sz="1400" b="1" dirty="0" smtClean="0"/>
              <a:t>IT, retail </a:t>
            </a:r>
            <a:r>
              <a:rPr lang="en-GB" sz="1400" dirty="0" smtClean="0"/>
              <a:t>- </a:t>
            </a:r>
            <a:r>
              <a:rPr lang="en-GB" sz="1400" dirty="0"/>
              <a:t>The retail industry is one that lives and dies on margins, with </a:t>
            </a:r>
            <a:r>
              <a:rPr lang="en-GB" sz="1400" dirty="0" smtClean="0"/>
              <a:t>a </a:t>
            </a:r>
            <a:r>
              <a:rPr lang="en-GB" sz="1400" dirty="0"/>
              <a:t>never-ending quest to </a:t>
            </a:r>
            <a:r>
              <a:rPr lang="en-GB" sz="1400" dirty="0" smtClean="0"/>
              <a:t>increase revenue </a:t>
            </a:r>
            <a:r>
              <a:rPr lang="en-GB" sz="1400" dirty="0"/>
              <a:t>and decrease costs. Technology has been an area of intense focus in retail </a:t>
            </a:r>
            <a:r>
              <a:rPr lang="en-GB" sz="1400" dirty="0" smtClean="0"/>
              <a:t>industries. </a:t>
            </a:r>
            <a:r>
              <a:rPr lang="en-GB" sz="1400" dirty="0"/>
              <a:t>Improvements have been made in areas such as supply chain management, </a:t>
            </a:r>
            <a:r>
              <a:rPr lang="en-GB" sz="1400" dirty="0" smtClean="0"/>
              <a:t>inventory management</a:t>
            </a:r>
            <a:r>
              <a:rPr lang="en-GB" sz="1400" dirty="0"/>
              <a:t>, customer experience, and loss prevention. Wireless </a:t>
            </a:r>
            <a:r>
              <a:rPr lang="en-GB" sz="1400" dirty="0" smtClean="0"/>
              <a:t>technology for instance </a:t>
            </a:r>
            <a:r>
              <a:rPr lang="en-GB" sz="1400" dirty="0"/>
              <a:t>has enabled the dramatic transformation of business </a:t>
            </a:r>
            <a:r>
              <a:rPr lang="en-GB" sz="1400" dirty="0" smtClean="0"/>
              <a:t>processes in </a:t>
            </a:r>
            <a:r>
              <a:rPr lang="en-GB" sz="1400" dirty="0"/>
              <a:t>the </a:t>
            </a:r>
            <a:r>
              <a:rPr lang="en-GB" sz="1400" dirty="0" smtClean="0"/>
              <a:t>past. </a:t>
            </a:r>
            <a:r>
              <a:rPr lang="en-GB" sz="1400" dirty="0"/>
              <a:t>However, wireless deployments in the past have been limited by </a:t>
            </a:r>
            <a:r>
              <a:rPr lang="en-GB" sz="1400" dirty="0" smtClean="0"/>
              <a:t>security requirements</a:t>
            </a:r>
            <a:r>
              <a:rPr lang="en-GB" sz="1400" dirty="0"/>
              <a:t>, the cost of deployment, inadequate management </a:t>
            </a:r>
            <a:r>
              <a:rPr lang="en-GB" sz="1400" dirty="0" smtClean="0"/>
              <a:t>solutions and </a:t>
            </a:r>
            <a:r>
              <a:rPr lang="en-GB" sz="1400" dirty="0"/>
              <a:t>lack of </a:t>
            </a:r>
            <a:r>
              <a:rPr lang="en-GB" sz="1400" dirty="0" smtClean="0"/>
              <a:t>standards.</a:t>
            </a:r>
          </a:p>
          <a:p>
            <a:r>
              <a:rPr lang="en-GB" sz="1400" dirty="0" smtClean="0"/>
              <a:t>Rapid </a:t>
            </a:r>
            <a:r>
              <a:rPr lang="en-GB" sz="1400" dirty="0"/>
              <a:t>advances in wireless local area network (WLAN) technology in recent years along </a:t>
            </a:r>
            <a:r>
              <a:rPr lang="en-GB" sz="1400" dirty="0" smtClean="0"/>
              <a:t>with widespread </a:t>
            </a:r>
            <a:r>
              <a:rPr lang="en-GB" sz="1400" dirty="0"/>
              <a:t>adoption of the technology in the </a:t>
            </a:r>
            <a:r>
              <a:rPr lang="en-GB" sz="1400" dirty="0" smtClean="0"/>
              <a:t>consumer </a:t>
            </a:r>
            <a:r>
              <a:rPr lang="en-GB" sz="1400" dirty="0"/>
              <a:t>have eliminated many of </a:t>
            </a:r>
            <a:r>
              <a:rPr lang="en-GB" sz="1400" dirty="0" smtClean="0"/>
              <a:t>these hindrances. </a:t>
            </a:r>
            <a:r>
              <a:rPr lang="en-GB" sz="1400" dirty="0"/>
              <a:t>Today, a new wave of opportunity exists for retail industries to improve margins through the use </a:t>
            </a:r>
            <a:r>
              <a:rPr lang="en-GB" sz="1400" dirty="0" smtClean="0"/>
              <a:t>of wireless </a:t>
            </a:r>
            <a:r>
              <a:rPr lang="en-GB" sz="1400" dirty="0"/>
              <a:t>technology</a:t>
            </a:r>
            <a:r>
              <a:rPr lang="en-GB" sz="1400" dirty="0" smtClean="0"/>
              <a:t>.</a:t>
            </a:r>
          </a:p>
          <a:p>
            <a:r>
              <a:rPr lang="en-GB" sz="1400" dirty="0" smtClean="0"/>
              <a:t>For the modern shopping experience companies are learning to use technology to improve sales, Tracking is the most dubious of these.</a:t>
            </a:r>
            <a:r>
              <a:rPr lang="en-GB" sz="1400" dirty="0" smtClean="0">
                <a:hlinkClick r:id="rId2"/>
              </a:rPr>
              <a:t> Click here</a:t>
            </a:r>
            <a:r>
              <a:rPr lang="en-GB" sz="1400" dirty="0" smtClean="0"/>
              <a:t>.</a:t>
            </a:r>
          </a:p>
          <a:p>
            <a:r>
              <a:rPr lang="en-GB" sz="1400" dirty="0" smtClean="0"/>
              <a:t>Other uses include Security tracking, facial recognition, sales processes, self checkouts, the cashless shopping experience, stock management and ERM, online tracking of purchases, data mining, customised SEO and SEM. </a:t>
            </a:r>
          </a:p>
          <a:p>
            <a:r>
              <a:rPr lang="en-GB" sz="1400" dirty="0" smtClean="0"/>
              <a:t>Companies like Intel push for retail innovations, trying to incorporate their IT technology into interfaces within shops. </a:t>
            </a:r>
            <a:r>
              <a:rPr lang="en-GB" sz="1400" dirty="0" smtClean="0">
                <a:hlinkClick r:id="rId3"/>
              </a:rPr>
              <a:t>Click here</a:t>
            </a:r>
            <a:r>
              <a:rPr lang="en-GB" sz="1400" dirty="0" smtClean="0"/>
              <a:t>.</a:t>
            </a:r>
          </a:p>
          <a:p>
            <a:r>
              <a:rPr lang="en-GB" sz="1400" dirty="0" smtClean="0"/>
              <a:t>At the end of the day this is either obvious, point of sales style, or discreet. IF you pick up a product on a shelf in a major store and put it back, the system tells marketing that you were interested but for some reason did not want to buy it. Systems kick in, come back a week later and the price is lower, 10% larger, comes with reward points, anything to make you buy it the second time. This is called </a:t>
            </a:r>
            <a:r>
              <a:rPr lang="en-GB" sz="1400" dirty="0" smtClean="0">
                <a:hlinkClick r:id="rId4"/>
              </a:rPr>
              <a:t>Active Shelf Tracking</a:t>
            </a:r>
            <a:r>
              <a:rPr lang="en-GB" sz="1400" dirty="0" smtClean="0"/>
              <a:t> through RFID.</a:t>
            </a:r>
          </a:p>
        </p:txBody>
      </p:sp>
      <p:sp>
        <p:nvSpPr>
          <p:cNvPr id="2" name="Title 1"/>
          <p:cNvSpPr>
            <a:spLocks noGrp="1"/>
          </p:cNvSpPr>
          <p:nvPr>
            <p:ph type="title"/>
          </p:nvPr>
        </p:nvSpPr>
        <p:spPr>
          <a:xfrm>
            <a:off x="251520" y="112952"/>
            <a:ext cx="8640960" cy="795768"/>
          </a:xfrm>
        </p:spPr>
        <p:txBody>
          <a:bodyPr>
            <a:noAutofit/>
          </a:bodyPr>
          <a:lstStyle/>
          <a:p>
            <a:r>
              <a:rPr lang="en-GB" sz="2500" dirty="0" smtClean="0"/>
              <a:t>P2.1 </a:t>
            </a:r>
            <a:r>
              <a:rPr lang="en-GB" sz="2500" dirty="0"/>
              <a:t>- </a:t>
            </a:r>
            <a:r>
              <a:rPr lang="en-GB" sz="2500" dirty="0" smtClean="0"/>
              <a:t>The smarter </a:t>
            </a:r>
            <a:r>
              <a:rPr lang="en-GB" sz="2500" dirty="0"/>
              <a:t>business </a:t>
            </a:r>
            <a:r>
              <a:rPr lang="en-GB" sz="2500" dirty="0" smtClean="0"/>
              <a:t>environment - Change</a:t>
            </a:r>
            <a:endParaRPr lang="en-US" sz="2500" dirty="0"/>
          </a:p>
        </p:txBody>
      </p:sp>
    </p:spTree>
    <p:extLst>
      <p:ext uri="{BB962C8B-B14F-4D97-AF65-F5344CB8AC3E}">
        <p14:creationId xmlns:p14="http://schemas.microsoft.com/office/powerpoint/2010/main" val="21349251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5472608"/>
          </a:xfrm>
        </p:spPr>
        <p:txBody>
          <a:bodyPr>
            <a:noAutofit/>
          </a:bodyPr>
          <a:lstStyle/>
          <a:p>
            <a:r>
              <a:rPr lang="en-GB" sz="2000" b="1" dirty="0" smtClean="0"/>
              <a:t>Electronics</a:t>
            </a:r>
            <a:r>
              <a:rPr lang="en-GB" sz="2000" dirty="0" smtClean="0"/>
              <a:t> – most technology now has this as the key to improvements. Chips are so small now </a:t>
            </a:r>
            <a:r>
              <a:rPr lang="en-GB" sz="2000" dirty="0"/>
              <a:t>to </a:t>
            </a:r>
            <a:r>
              <a:rPr lang="en-GB" sz="2000" dirty="0" smtClean="0"/>
              <a:t>be discreet. There is more technology in your iPhone than the entire moon landing project. From the inception of the </a:t>
            </a:r>
            <a:r>
              <a:rPr lang="en-GB" sz="2000" dirty="0" smtClean="0">
                <a:hlinkClick r:id="rId2"/>
              </a:rPr>
              <a:t>Integrated Silicon chip</a:t>
            </a:r>
            <a:r>
              <a:rPr lang="en-GB" sz="2000" dirty="0" smtClean="0"/>
              <a:t> we have now made it integral in almost everything we buy and use.</a:t>
            </a:r>
          </a:p>
          <a:p>
            <a:r>
              <a:rPr lang="en-GB" sz="2000" dirty="0" smtClean="0"/>
              <a:t>Think of what televisions were like 20 years ago and what they are like now, radios, the phone you have on you, car dashboards. We have tracking chips in our pets and our parcels that get delivered. Remove the electronics from your life and you will be without power, lights, after three days you will be without water in your house, after five you will be without food on your shop shelves and incapable of manufacturing most convenient foods.</a:t>
            </a:r>
          </a:p>
          <a:p>
            <a:r>
              <a:rPr lang="en-GB" sz="2000" dirty="0" smtClean="0"/>
              <a:t>Read the </a:t>
            </a:r>
            <a:r>
              <a:rPr lang="en-GB" sz="2000" dirty="0" smtClean="0">
                <a:hlinkClick r:id="rId3"/>
              </a:rPr>
              <a:t>following list</a:t>
            </a:r>
            <a:r>
              <a:rPr lang="en-GB" sz="2000" dirty="0" smtClean="0"/>
              <a:t> and see if you understand a word of it but these technologies get incorporated into daily life. We see the gadget show and think this is what electronics is all about but this is the adaptation of the electronics, not the development of them. Click </a:t>
            </a:r>
            <a:r>
              <a:rPr lang="en-GB" sz="2000" dirty="0" smtClean="0">
                <a:hlinkClick r:id="rId4"/>
              </a:rPr>
              <a:t>here</a:t>
            </a:r>
            <a:r>
              <a:rPr lang="en-GB" sz="2000" dirty="0" smtClean="0"/>
              <a:t> for top 50 electronic uses of 2013.</a:t>
            </a:r>
          </a:p>
          <a:p>
            <a:endParaRPr lang="en-GB" sz="2000" dirty="0" smtClean="0"/>
          </a:p>
        </p:txBody>
      </p:sp>
      <p:sp>
        <p:nvSpPr>
          <p:cNvPr id="2" name="Title 1"/>
          <p:cNvSpPr>
            <a:spLocks noGrp="1"/>
          </p:cNvSpPr>
          <p:nvPr>
            <p:ph type="title"/>
          </p:nvPr>
        </p:nvSpPr>
        <p:spPr>
          <a:xfrm>
            <a:off x="251520" y="112952"/>
            <a:ext cx="8640960" cy="795768"/>
          </a:xfrm>
        </p:spPr>
        <p:txBody>
          <a:bodyPr>
            <a:noAutofit/>
          </a:bodyPr>
          <a:lstStyle/>
          <a:p>
            <a:r>
              <a:rPr lang="en-GB" sz="2500" dirty="0" smtClean="0"/>
              <a:t>P2.1 </a:t>
            </a:r>
            <a:r>
              <a:rPr lang="en-GB" sz="2500" dirty="0"/>
              <a:t>- </a:t>
            </a:r>
            <a:r>
              <a:rPr lang="en-GB" sz="2500" dirty="0" smtClean="0"/>
              <a:t>The smarter </a:t>
            </a:r>
            <a:r>
              <a:rPr lang="en-GB" sz="2500" dirty="0"/>
              <a:t>business </a:t>
            </a:r>
            <a:r>
              <a:rPr lang="en-GB" sz="2500" dirty="0" smtClean="0"/>
              <a:t>environment - Change</a:t>
            </a:r>
            <a:endParaRPr lang="en-US" sz="2500" dirty="0"/>
          </a:p>
        </p:txBody>
      </p:sp>
    </p:spTree>
    <p:extLst>
      <p:ext uri="{BB962C8B-B14F-4D97-AF65-F5344CB8AC3E}">
        <p14:creationId xmlns:p14="http://schemas.microsoft.com/office/powerpoint/2010/main" val="3053894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5472608"/>
          </a:xfrm>
        </p:spPr>
        <p:txBody>
          <a:bodyPr>
            <a:noAutofit/>
          </a:bodyPr>
          <a:lstStyle/>
          <a:p>
            <a:r>
              <a:rPr lang="en-GB" sz="1800" b="1" dirty="0" smtClean="0"/>
              <a:t>Healthcare</a:t>
            </a:r>
            <a:r>
              <a:rPr lang="en-GB" sz="1800" dirty="0" smtClean="0"/>
              <a:t> - </a:t>
            </a:r>
            <a:r>
              <a:rPr lang="en-GB" sz="1800" b="1" dirty="0" smtClean="0"/>
              <a:t>Technology </a:t>
            </a:r>
            <a:r>
              <a:rPr lang="en-GB" sz="1800" b="1" dirty="0"/>
              <a:t>as a physician </a:t>
            </a:r>
            <a:r>
              <a:rPr lang="en-GB" sz="1800" b="1" dirty="0" smtClean="0"/>
              <a:t>extender - </a:t>
            </a:r>
            <a:r>
              <a:rPr lang="en-GB" sz="1800" dirty="0" smtClean="0"/>
              <a:t>advances </a:t>
            </a:r>
            <a:r>
              <a:rPr lang="en-GB" sz="1800" dirty="0"/>
              <a:t>in smartphone technology, cloud computing, data analytics, and other innovations have put </a:t>
            </a:r>
            <a:r>
              <a:rPr lang="en-GB" sz="1800" dirty="0" smtClean="0"/>
              <a:t>healthcare </a:t>
            </a:r>
            <a:r>
              <a:rPr lang="en-GB" sz="1800" dirty="0"/>
              <a:t>in a place where technology can play a necessary and critical </a:t>
            </a:r>
            <a:r>
              <a:rPr lang="en-GB" sz="1800" dirty="0" smtClean="0"/>
              <a:t>role. </a:t>
            </a:r>
            <a:r>
              <a:rPr lang="en-GB" sz="1800" dirty="0"/>
              <a:t>Unlike expensive new scanners and tests, the information technology required to meet patient demand is inexpensive and easy to incorporate into a </a:t>
            </a:r>
            <a:r>
              <a:rPr lang="en-GB" sz="1800" dirty="0" smtClean="0"/>
              <a:t>hospital </a:t>
            </a:r>
            <a:r>
              <a:rPr lang="en-GB" sz="1800" dirty="0"/>
              <a:t>practice. Over time, it should save money, not cost money.</a:t>
            </a:r>
          </a:p>
          <a:p>
            <a:r>
              <a:rPr lang="en-GB" sz="1800" dirty="0"/>
              <a:t>For instance, technology can eliminate inefficiencies that plague </a:t>
            </a:r>
            <a:r>
              <a:rPr lang="en-GB" sz="1800" dirty="0" smtClean="0"/>
              <a:t>doctors’ </a:t>
            </a:r>
            <a:r>
              <a:rPr lang="en-GB" sz="1800" dirty="0"/>
              <a:t>business operations (especially </a:t>
            </a:r>
            <a:r>
              <a:rPr lang="en-GB" sz="1800" dirty="0" smtClean="0"/>
              <a:t>private </a:t>
            </a:r>
            <a:r>
              <a:rPr lang="en-GB" sz="1800" dirty="0"/>
              <a:t>practices). Online scheduling can help avoid revenue losses by filling appointments more efficiently. </a:t>
            </a:r>
            <a:r>
              <a:rPr lang="en-GB" sz="1800" dirty="0" smtClean="0"/>
              <a:t>Doctors </a:t>
            </a:r>
            <a:r>
              <a:rPr lang="en-GB" sz="1800" dirty="0"/>
              <a:t>who regularly see 10 to 20 </a:t>
            </a:r>
            <a:r>
              <a:rPr lang="en-GB" sz="1800" dirty="0" err="1"/>
              <a:t>percent</a:t>
            </a:r>
            <a:r>
              <a:rPr lang="en-GB" sz="1800" dirty="0"/>
              <a:t> of their appointments turn into no-shows could make use of previously wasted time by putting appointment books online</a:t>
            </a:r>
            <a:r>
              <a:rPr lang="en-GB" sz="1800" dirty="0" smtClean="0"/>
              <a:t>.</a:t>
            </a:r>
          </a:p>
          <a:p>
            <a:r>
              <a:rPr lang="en-GB" sz="1800" dirty="0" smtClean="0"/>
              <a:t> </a:t>
            </a:r>
            <a:r>
              <a:rPr lang="en-GB" sz="1800" dirty="0"/>
              <a:t>Other advances in information technology can free up time currently spent on paperwork, patient follow-up, and other administrative tasks so that </a:t>
            </a:r>
            <a:r>
              <a:rPr lang="en-GB" sz="1800" dirty="0" smtClean="0"/>
              <a:t>doctors </a:t>
            </a:r>
            <a:r>
              <a:rPr lang="en-GB" sz="1800" dirty="0"/>
              <a:t>can focus on the actual work of providing health care. </a:t>
            </a:r>
            <a:r>
              <a:rPr lang="en-GB" sz="1800" dirty="0" smtClean="0"/>
              <a:t>And </a:t>
            </a:r>
            <a:r>
              <a:rPr lang="en-GB" sz="1800" dirty="0"/>
              <a:t>health information technology will be particularly important as </a:t>
            </a:r>
            <a:r>
              <a:rPr lang="en-GB" sz="1800" dirty="0" smtClean="0"/>
              <a:t>doctors </a:t>
            </a:r>
            <a:r>
              <a:rPr lang="en-GB" sz="1800" dirty="0"/>
              <a:t>evolve their practices to account for new delivery and payment models</a:t>
            </a:r>
            <a:r>
              <a:rPr lang="en-GB" sz="1800" dirty="0" smtClean="0"/>
              <a:t>.</a:t>
            </a:r>
          </a:p>
        </p:txBody>
      </p:sp>
      <p:sp>
        <p:nvSpPr>
          <p:cNvPr id="2" name="Title 1"/>
          <p:cNvSpPr>
            <a:spLocks noGrp="1"/>
          </p:cNvSpPr>
          <p:nvPr>
            <p:ph type="title"/>
          </p:nvPr>
        </p:nvSpPr>
        <p:spPr>
          <a:xfrm>
            <a:off x="251520" y="112952"/>
            <a:ext cx="8640960" cy="795768"/>
          </a:xfrm>
        </p:spPr>
        <p:txBody>
          <a:bodyPr>
            <a:noAutofit/>
          </a:bodyPr>
          <a:lstStyle/>
          <a:p>
            <a:r>
              <a:rPr lang="en-GB" sz="2500" dirty="0" smtClean="0"/>
              <a:t>P2.1 </a:t>
            </a:r>
            <a:r>
              <a:rPr lang="en-GB" sz="2500" dirty="0"/>
              <a:t>- </a:t>
            </a:r>
            <a:r>
              <a:rPr lang="en-GB" sz="2500" dirty="0" smtClean="0"/>
              <a:t>The smarter </a:t>
            </a:r>
            <a:r>
              <a:rPr lang="en-GB" sz="2500" dirty="0"/>
              <a:t>business </a:t>
            </a:r>
            <a:r>
              <a:rPr lang="en-GB" sz="2500" dirty="0" smtClean="0"/>
              <a:t>environment - Change</a:t>
            </a:r>
            <a:endParaRPr lang="en-US" sz="2500" dirty="0"/>
          </a:p>
        </p:txBody>
      </p:sp>
    </p:spTree>
    <p:extLst>
      <p:ext uri="{BB962C8B-B14F-4D97-AF65-F5344CB8AC3E}">
        <p14:creationId xmlns:p14="http://schemas.microsoft.com/office/powerpoint/2010/main" val="37374550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5472608"/>
          </a:xfrm>
        </p:spPr>
        <p:txBody>
          <a:bodyPr>
            <a:noAutofit/>
          </a:bodyPr>
          <a:lstStyle/>
          <a:p>
            <a:r>
              <a:rPr lang="en-GB" sz="1800" b="1" dirty="0" smtClean="0"/>
              <a:t>Healthcare </a:t>
            </a:r>
            <a:r>
              <a:rPr lang="en-GB" sz="1800" dirty="0" smtClean="0"/>
              <a:t>- From </a:t>
            </a:r>
            <a:r>
              <a:rPr lang="en-GB" sz="1800" dirty="0"/>
              <a:t>information technology that makes the operation of the </a:t>
            </a:r>
            <a:r>
              <a:rPr lang="en-GB" sz="1800" dirty="0" smtClean="0"/>
              <a:t>Doctor’s </a:t>
            </a:r>
            <a:r>
              <a:rPr lang="en-GB" sz="1800" dirty="0"/>
              <a:t>business more efficient; to telemedicine that can allow </a:t>
            </a:r>
            <a:r>
              <a:rPr lang="en-GB" sz="1800" dirty="0" smtClean="0"/>
              <a:t>doctors </a:t>
            </a:r>
            <a:r>
              <a:rPr lang="en-GB" sz="1800" dirty="0"/>
              <a:t>to assess a rash or read an MRI without scheduling a visit; to consumer electronics that allow patients to collect their own data and physicians to tailor care to each individual — these advances can serve as extremely effective </a:t>
            </a:r>
            <a:r>
              <a:rPr lang="en-GB" sz="1800" dirty="0" smtClean="0"/>
              <a:t>“medical </a:t>
            </a:r>
            <a:r>
              <a:rPr lang="en-GB" sz="1800" dirty="0"/>
              <a:t>extenders” that assist </a:t>
            </a:r>
            <a:r>
              <a:rPr lang="en-GB" sz="1800" dirty="0" smtClean="0"/>
              <a:t>doctors </a:t>
            </a:r>
            <a:r>
              <a:rPr lang="en-GB" sz="1800" dirty="0"/>
              <a:t>in expanding their capacity to match growing demand. They can help </a:t>
            </a:r>
            <a:r>
              <a:rPr lang="en-GB" sz="1800" dirty="0" smtClean="0"/>
              <a:t>doctors </a:t>
            </a:r>
            <a:r>
              <a:rPr lang="en-GB" sz="1800" dirty="0"/>
              <a:t>build the kind of strong patient relationships that many thought would be impossible when the era of house calls came to an end.</a:t>
            </a:r>
          </a:p>
          <a:p>
            <a:r>
              <a:rPr lang="en-GB" sz="1800" dirty="0"/>
              <a:t>Patients too are increasingly expecting these conveniences. </a:t>
            </a:r>
            <a:r>
              <a:rPr lang="en-GB" sz="1800" dirty="0" smtClean="0"/>
              <a:t>More and more patients </a:t>
            </a:r>
            <a:r>
              <a:rPr lang="en-GB" sz="1800" dirty="0"/>
              <a:t>use social media and the Internet to find and review care providers, to check their symptoms, or to track their own health data. Mobile health and medical applications for smartphones are predicted to reach 142 million downloads by the year 2016. Large majorities of </a:t>
            </a:r>
            <a:r>
              <a:rPr lang="en-GB" sz="1800" dirty="0" smtClean="0"/>
              <a:t>patients </a:t>
            </a:r>
            <a:r>
              <a:rPr lang="en-GB" sz="1800" dirty="0"/>
              <a:t>report that they would like far more transparency, online scheduling, and email communication with care providers, as well as access to an electronic medical record to review information and email reminders when they are due for a visit</a:t>
            </a:r>
            <a:r>
              <a:rPr lang="en-GB" sz="1800" dirty="0" smtClean="0"/>
              <a:t>.</a:t>
            </a:r>
          </a:p>
        </p:txBody>
      </p:sp>
      <p:sp>
        <p:nvSpPr>
          <p:cNvPr id="2" name="Title 1"/>
          <p:cNvSpPr>
            <a:spLocks noGrp="1"/>
          </p:cNvSpPr>
          <p:nvPr>
            <p:ph type="title"/>
          </p:nvPr>
        </p:nvSpPr>
        <p:spPr>
          <a:xfrm>
            <a:off x="251520" y="112952"/>
            <a:ext cx="8640960" cy="795768"/>
          </a:xfrm>
        </p:spPr>
        <p:txBody>
          <a:bodyPr>
            <a:noAutofit/>
          </a:bodyPr>
          <a:lstStyle/>
          <a:p>
            <a:r>
              <a:rPr lang="en-GB" sz="2500" dirty="0" smtClean="0"/>
              <a:t>P2.1 </a:t>
            </a:r>
            <a:r>
              <a:rPr lang="en-GB" sz="2500" dirty="0"/>
              <a:t>- </a:t>
            </a:r>
            <a:r>
              <a:rPr lang="en-GB" sz="2500" dirty="0" smtClean="0"/>
              <a:t>The smarter </a:t>
            </a:r>
            <a:r>
              <a:rPr lang="en-GB" sz="2500" dirty="0"/>
              <a:t>business </a:t>
            </a:r>
            <a:r>
              <a:rPr lang="en-GB" sz="2500" dirty="0" smtClean="0"/>
              <a:t>environment - Change</a:t>
            </a:r>
            <a:endParaRPr lang="en-US" sz="2500" dirty="0"/>
          </a:p>
        </p:txBody>
      </p:sp>
    </p:spTree>
    <p:extLst>
      <p:ext uri="{BB962C8B-B14F-4D97-AF65-F5344CB8AC3E}">
        <p14:creationId xmlns:p14="http://schemas.microsoft.com/office/powerpoint/2010/main" val="39060211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5472608"/>
          </a:xfrm>
        </p:spPr>
        <p:txBody>
          <a:bodyPr>
            <a:noAutofit/>
          </a:bodyPr>
          <a:lstStyle/>
          <a:p>
            <a:r>
              <a:rPr lang="en-GB" sz="1800" b="1" dirty="0"/>
              <a:t>T</a:t>
            </a:r>
            <a:r>
              <a:rPr lang="en-GB" sz="1800" b="1" dirty="0" smtClean="0"/>
              <a:t>ransport</a:t>
            </a:r>
            <a:r>
              <a:rPr lang="en-GB" sz="1800" dirty="0" smtClean="0"/>
              <a:t> – we are all used to how cars are better, but there have been other developments more subtle in transport technologies. From the lowest level, we book our train tickets online, print out our own airline tickets, use e-tickets, use our Oyster card for travel, this has become so common we do not realise the technology that goes into this.</a:t>
            </a:r>
          </a:p>
          <a:p>
            <a:r>
              <a:rPr lang="en-GB" sz="1800" dirty="0" smtClean="0"/>
              <a:t>Less obvious are things such as traffic management systems. You may not realise that traffic lights are not regular, when traffic on one road is slow, the lights change, flow through keeps the green lights on busy patches steady to manage blockages. It is like a game of Sims run on a professional scale.</a:t>
            </a:r>
          </a:p>
          <a:p>
            <a:r>
              <a:rPr lang="en-GB" sz="1800" dirty="0" smtClean="0"/>
              <a:t>Sustainable or more fuel efficient means of transport are always taking place, specifically with rising fuel costs and environmental issues. Click </a:t>
            </a:r>
            <a:r>
              <a:rPr lang="en-GB" sz="1800" dirty="0" smtClean="0">
                <a:hlinkClick r:id="rId2"/>
              </a:rPr>
              <a:t>here</a:t>
            </a:r>
            <a:r>
              <a:rPr lang="en-GB" sz="1800" dirty="0" smtClean="0"/>
              <a:t> for developments. Electric cars are more common now, rentable bicycles in cities. The majority of petrol station in France sell Petrol, Diesel and LPG fuel with a larger promotional discount on LPG. </a:t>
            </a:r>
          </a:p>
          <a:p>
            <a:r>
              <a:rPr lang="en-GB" sz="1800" dirty="0" smtClean="0"/>
              <a:t>You can name any transport method and there will have been a change in technologies to improve efficiency. Even Skateboards have adapted with change.</a:t>
            </a:r>
            <a:endParaRPr lang="en-GB" sz="1800" dirty="0"/>
          </a:p>
        </p:txBody>
      </p:sp>
      <p:sp>
        <p:nvSpPr>
          <p:cNvPr id="2" name="Title 1"/>
          <p:cNvSpPr>
            <a:spLocks noGrp="1"/>
          </p:cNvSpPr>
          <p:nvPr>
            <p:ph type="title"/>
          </p:nvPr>
        </p:nvSpPr>
        <p:spPr>
          <a:xfrm>
            <a:off x="251520" y="112952"/>
            <a:ext cx="8640960" cy="795768"/>
          </a:xfrm>
        </p:spPr>
        <p:txBody>
          <a:bodyPr>
            <a:noAutofit/>
          </a:bodyPr>
          <a:lstStyle/>
          <a:p>
            <a:r>
              <a:rPr lang="en-GB" sz="2500" dirty="0" smtClean="0"/>
              <a:t>P2.1 </a:t>
            </a:r>
            <a:r>
              <a:rPr lang="en-GB" sz="2500" dirty="0"/>
              <a:t>- </a:t>
            </a:r>
            <a:r>
              <a:rPr lang="en-GB" sz="2500" dirty="0" smtClean="0"/>
              <a:t>The smarter </a:t>
            </a:r>
            <a:r>
              <a:rPr lang="en-GB" sz="2500" dirty="0"/>
              <a:t>business </a:t>
            </a:r>
            <a:r>
              <a:rPr lang="en-GB" sz="2500" dirty="0" smtClean="0"/>
              <a:t>environment - Change</a:t>
            </a:r>
            <a:endParaRPr lang="en-US" sz="2500" dirty="0"/>
          </a:p>
        </p:txBody>
      </p:sp>
    </p:spTree>
    <p:extLst>
      <p:ext uri="{BB962C8B-B14F-4D97-AF65-F5344CB8AC3E}">
        <p14:creationId xmlns:p14="http://schemas.microsoft.com/office/powerpoint/2010/main" val="36084807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5472608"/>
          </a:xfrm>
        </p:spPr>
        <p:txBody>
          <a:bodyPr>
            <a:noAutofit/>
          </a:bodyPr>
          <a:lstStyle/>
          <a:p>
            <a:r>
              <a:rPr lang="en-GB" sz="1500" b="1" dirty="0"/>
              <a:t>E</a:t>
            </a:r>
            <a:r>
              <a:rPr lang="en-GB" sz="1500" b="1" dirty="0" smtClean="0"/>
              <a:t>nvironmental</a:t>
            </a:r>
            <a:r>
              <a:rPr lang="en-GB" sz="1500" dirty="0" smtClean="0"/>
              <a:t> pressures have been around since the industrial age but have been more prevalent since the modern use of plastics, industrial raw products and industrial smelting procedures. The use of technologies within the industry have advances since the invention of the Geiger counter.</a:t>
            </a:r>
          </a:p>
          <a:p>
            <a:r>
              <a:rPr lang="en-GB" sz="1500" b="1" dirty="0"/>
              <a:t>Environmental technology</a:t>
            </a:r>
            <a:r>
              <a:rPr lang="en-GB" sz="1500" dirty="0"/>
              <a:t> </a:t>
            </a:r>
            <a:r>
              <a:rPr lang="en-GB" sz="1500" dirty="0" smtClean="0"/>
              <a:t>, or green </a:t>
            </a:r>
            <a:r>
              <a:rPr lang="en-GB" sz="1500" dirty="0"/>
              <a:t>technology </a:t>
            </a:r>
            <a:r>
              <a:rPr lang="en-GB" sz="1500" dirty="0" smtClean="0"/>
              <a:t>or </a:t>
            </a:r>
            <a:r>
              <a:rPr lang="en-GB" sz="1500" dirty="0"/>
              <a:t>clean </a:t>
            </a:r>
            <a:r>
              <a:rPr lang="en-GB" sz="1500" dirty="0" smtClean="0"/>
              <a:t>technology </a:t>
            </a:r>
            <a:r>
              <a:rPr lang="en-GB" sz="1500" dirty="0"/>
              <a:t>is the application of one or more of environmental science, green chemistry, environmental monitoring and electronic devices to monitor, model and conserve the natural environment and resources, and to curb the negative impacts of human involvement. The term is also used to describe sustainable energy generation technologies such as photovoltaics, wind turbines, bioreactors, </a:t>
            </a:r>
            <a:r>
              <a:rPr lang="en-GB" sz="1500" dirty="0" smtClean="0"/>
              <a:t>etc.</a:t>
            </a:r>
          </a:p>
          <a:p>
            <a:r>
              <a:rPr lang="en-GB" sz="1500" dirty="0" smtClean="0"/>
              <a:t>Sustainable </a:t>
            </a:r>
            <a:r>
              <a:rPr lang="en-GB" sz="1500" dirty="0"/>
              <a:t>development is the core of environmental technologies. The term environmental technologies is also used to describe a class of electronic devices that can promote sustainable management of resources</a:t>
            </a:r>
            <a:r>
              <a:rPr lang="en-GB" sz="1500" dirty="0" smtClean="0"/>
              <a:t>.</a:t>
            </a:r>
          </a:p>
          <a:p>
            <a:r>
              <a:rPr lang="en-GB" sz="1500" dirty="0" smtClean="0"/>
              <a:t>Wind farms are the most obvious visual representation of this, renewable energy, but we also have technologies to benefit Recycling, Water Purification, Air Purification, Sewage Treatment, and waste management. Click </a:t>
            </a:r>
            <a:r>
              <a:rPr lang="en-GB" sz="1500" dirty="0" smtClean="0">
                <a:hlinkClick r:id="rId2"/>
              </a:rPr>
              <a:t>here</a:t>
            </a:r>
            <a:r>
              <a:rPr lang="en-GB" sz="1500" dirty="0" smtClean="0"/>
              <a:t> for the Jebel Ali desalination plant. Click </a:t>
            </a:r>
            <a:r>
              <a:rPr lang="en-GB" sz="1500" dirty="0" smtClean="0">
                <a:hlinkClick r:id="rId3"/>
              </a:rPr>
              <a:t>here</a:t>
            </a:r>
            <a:r>
              <a:rPr lang="en-GB" sz="1500" dirty="0" smtClean="0"/>
              <a:t> for Wave turbines. Click </a:t>
            </a:r>
            <a:r>
              <a:rPr lang="en-GB" sz="1500" dirty="0" smtClean="0">
                <a:hlinkClick r:id="rId4"/>
              </a:rPr>
              <a:t>here</a:t>
            </a:r>
            <a:r>
              <a:rPr lang="en-GB" sz="1500" dirty="0" smtClean="0"/>
              <a:t> for Wind Turbine statistics. Click </a:t>
            </a:r>
            <a:r>
              <a:rPr lang="en-GB" sz="1500" dirty="0" smtClean="0">
                <a:hlinkClick r:id="rId5"/>
              </a:rPr>
              <a:t>here </a:t>
            </a:r>
            <a:r>
              <a:rPr lang="en-GB" sz="1500" dirty="0" smtClean="0"/>
              <a:t>for environmental technology in development.</a:t>
            </a:r>
          </a:p>
          <a:p>
            <a:pPr marL="109728" indent="0">
              <a:buNone/>
            </a:pPr>
            <a:r>
              <a:rPr lang="en-GB" sz="1500" b="1" dirty="0" smtClean="0"/>
              <a:t>Task 1 – P2.1 – </a:t>
            </a:r>
            <a:r>
              <a:rPr lang="en-GB" sz="1500" dirty="0" smtClean="0"/>
              <a:t>From 3 of the named categories, produce a timeline of technological change and explain the impact on social activity and business activity these technologies have made.</a:t>
            </a:r>
          </a:p>
          <a:p>
            <a:r>
              <a:rPr lang="en-GB" sz="1500" dirty="0" smtClean="0"/>
              <a:t>Use the following slide for guidance as to layout.</a:t>
            </a:r>
            <a:endParaRPr lang="en-GB" sz="1500" dirty="0"/>
          </a:p>
        </p:txBody>
      </p:sp>
      <p:sp>
        <p:nvSpPr>
          <p:cNvPr id="2" name="Title 1"/>
          <p:cNvSpPr>
            <a:spLocks noGrp="1"/>
          </p:cNvSpPr>
          <p:nvPr>
            <p:ph type="title"/>
          </p:nvPr>
        </p:nvSpPr>
        <p:spPr>
          <a:xfrm>
            <a:off x="251520" y="112952"/>
            <a:ext cx="8640960" cy="795768"/>
          </a:xfrm>
        </p:spPr>
        <p:txBody>
          <a:bodyPr>
            <a:noAutofit/>
          </a:bodyPr>
          <a:lstStyle/>
          <a:p>
            <a:r>
              <a:rPr lang="en-GB" sz="2500" dirty="0" smtClean="0"/>
              <a:t>P2.1 </a:t>
            </a:r>
            <a:r>
              <a:rPr lang="en-GB" sz="2500" dirty="0"/>
              <a:t>- </a:t>
            </a:r>
            <a:r>
              <a:rPr lang="en-GB" sz="2500" dirty="0" smtClean="0"/>
              <a:t>The smarter </a:t>
            </a:r>
            <a:r>
              <a:rPr lang="en-GB" sz="2500" dirty="0"/>
              <a:t>business </a:t>
            </a:r>
            <a:r>
              <a:rPr lang="en-GB" sz="2500" dirty="0" smtClean="0"/>
              <a:t>environment - Change</a:t>
            </a:r>
            <a:endParaRPr lang="en-US" sz="2500" dirty="0"/>
          </a:p>
        </p:txBody>
      </p:sp>
    </p:spTree>
    <p:extLst>
      <p:ext uri="{BB962C8B-B14F-4D97-AF65-F5344CB8AC3E}">
        <p14:creationId xmlns:p14="http://schemas.microsoft.com/office/powerpoint/2010/main" val="20701317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5472608"/>
          </a:xfrm>
        </p:spPr>
        <p:txBody>
          <a:bodyPr>
            <a:noAutofit/>
          </a:bodyPr>
          <a:lstStyle/>
          <a:p>
            <a:r>
              <a:rPr lang="en-GB" sz="2000" b="1" dirty="0" smtClean="0"/>
              <a:t>Timeline – </a:t>
            </a:r>
            <a:r>
              <a:rPr lang="en-GB" sz="2000" dirty="0" smtClean="0"/>
              <a:t>Produce a timeline of changes in the technology over the last 30 years or less.</a:t>
            </a:r>
          </a:p>
          <a:p>
            <a:r>
              <a:rPr lang="en-GB" sz="2000" b="1" dirty="0" smtClean="0"/>
              <a:t>Technical details</a:t>
            </a:r>
            <a:r>
              <a:rPr lang="en-GB" sz="2000" dirty="0" smtClean="0"/>
              <a:t> - </a:t>
            </a:r>
            <a:r>
              <a:rPr lang="en-GB" sz="2000" dirty="0"/>
              <a:t>Of the changes on the timeline – state the </a:t>
            </a:r>
            <a:r>
              <a:rPr lang="en-GB" sz="2000" dirty="0" smtClean="0"/>
              <a:t>technical specifications </a:t>
            </a:r>
            <a:r>
              <a:rPr lang="en-GB" sz="2000" dirty="0"/>
              <a:t>that 5 of these changes has </a:t>
            </a:r>
            <a:r>
              <a:rPr lang="en-GB" sz="2000" dirty="0" smtClean="0"/>
              <a:t>been.</a:t>
            </a:r>
          </a:p>
          <a:p>
            <a:r>
              <a:rPr lang="en-GB" sz="2000" b="1" dirty="0" smtClean="0"/>
              <a:t>Scope of Change</a:t>
            </a:r>
            <a:r>
              <a:rPr lang="en-GB" sz="2000" dirty="0" smtClean="0"/>
              <a:t> - </a:t>
            </a:r>
            <a:r>
              <a:rPr lang="en-GB" sz="2000" dirty="0"/>
              <a:t>Of the changes on the timeline – state the </a:t>
            </a:r>
            <a:r>
              <a:rPr lang="en-GB" sz="2000" dirty="0" smtClean="0"/>
              <a:t>Scope of change, the reason why there was a demand and how these technologies met that demand.</a:t>
            </a:r>
          </a:p>
          <a:p>
            <a:r>
              <a:rPr lang="en-GB" sz="2000" b="1" dirty="0" smtClean="0"/>
              <a:t>Impact on Businesses</a:t>
            </a:r>
            <a:r>
              <a:rPr lang="en-GB" sz="2000" dirty="0" smtClean="0"/>
              <a:t> – Of the changes on the timeline – state the impact that 5 of these changes has made to the business world.</a:t>
            </a:r>
          </a:p>
          <a:p>
            <a:r>
              <a:rPr lang="en-GB" sz="2000" b="1" dirty="0" smtClean="0"/>
              <a:t>Impact on Society</a:t>
            </a:r>
            <a:r>
              <a:rPr lang="en-GB" sz="2000" dirty="0" smtClean="0"/>
              <a:t> - </a:t>
            </a:r>
            <a:r>
              <a:rPr lang="en-GB" sz="2000" dirty="0"/>
              <a:t>Of the changes on the timeline – state the impact that 5 of these changes has made to </a:t>
            </a:r>
            <a:r>
              <a:rPr lang="en-GB" sz="2000" dirty="0" smtClean="0"/>
              <a:t>society.</a:t>
            </a:r>
          </a:p>
          <a:p>
            <a:r>
              <a:rPr lang="en-GB" sz="2000" b="1" dirty="0" smtClean="0"/>
              <a:t>Sustained or Adaptable Change</a:t>
            </a:r>
            <a:r>
              <a:rPr lang="en-GB" sz="2000" dirty="0" smtClean="0"/>
              <a:t> – State whether these changes have been sustained or led to other innovations beyond the technology.</a:t>
            </a:r>
            <a:endParaRPr lang="en-GB" sz="2000" dirty="0"/>
          </a:p>
        </p:txBody>
      </p:sp>
      <p:sp>
        <p:nvSpPr>
          <p:cNvPr id="2" name="Title 1"/>
          <p:cNvSpPr>
            <a:spLocks noGrp="1"/>
          </p:cNvSpPr>
          <p:nvPr>
            <p:ph type="title"/>
          </p:nvPr>
        </p:nvSpPr>
        <p:spPr>
          <a:xfrm>
            <a:off x="251520" y="112952"/>
            <a:ext cx="8640960" cy="795768"/>
          </a:xfrm>
        </p:spPr>
        <p:txBody>
          <a:bodyPr>
            <a:noAutofit/>
          </a:bodyPr>
          <a:lstStyle/>
          <a:p>
            <a:r>
              <a:rPr lang="en-GB" sz="2500" dirty="0" smtClean="0"/>
              <a:t>P2.1 </a:t>
            </a:r>
            <a:r>
              <a:rPr lang="en-GB" sz="2500" dirty="0"/>
              <a:t>- </a:t>
            </a:r>
            <a:r>
              <a:rPr lang="en-GB" sz="2500" dirty="0" smtClean="0"/>
              <a:t>The smarter </a:t>
            </a:r>
            <a:r>
              <a:rPr lang="en-GB" sz="2500" dirty="0"/>
              <a:t>business </a:t>
            </a:r>
            <a:r>
              <a:rPr lang="en-GB" sz="2500" dirty="0" smtClean="0"/>
              <a:t>environment - Change</a:t>
            </a:r>
            <a:endParaRPr lang="en-US" sz="2500" dirty="0"/>
          </a:p>
        </p:txBody>
      </p:sp>
    </p:spTree>
    <p:extLst>
      <p:ext uri="{BB962C8B-B14F-4D97-AF65-F5344CB8AC3E}">
        <p14:creationId xmlns:p14="http://schemas.microsoft.com/office/powerpoint/2010/main" val="10152741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5472608"/>
          </a:xfrm>
        </p:spPr>
        <p:txBody>
          <a:bodyPr>
            <a:noAutofit/>
          </a:bodyPr>
          <a:lstStyle/>
          <a:p>
            <a:r>
              <a:rPr lang="en-GB" sz="2000" dirty="0" smtClean="0"/>
              <a:t>Using one example from the selected industries you will need to examine deeper the uses of advanced technology within this sector and explain how the developments within this field have expanded beyond the industry to be use din other sectors.</a:t>
            </a:r>
          </a:p>
          <a:p>
            <a:r>
              <a:rPr lang="en-GB" sz="2000" dirty="0" smtClean="0"/>
              <a:t>For instance the developments 3D printing which was designed for the Art industry is now used for Medical and Engineering fields to produce implements that are not normally capable of being produced quickly or without a higher level of skill.</a:t>
            </a:r>
          </a:p>
          <a:p>
            <a:r>
              <a:rPr lang="en-GB" sz="2000" dirty="0" smtClean="0"/>
              <a:t>Developments in Manufacturing processes means a cheaper quicker supply of goods, this has benefitted all forms of industry, reducing costs across sectors, allowing for an increase in developments costs etc.</a:t>
            </a:r>
          </a:p>
          <a:p>
            <a:r>
              <a:rPr lang="en-GB" sz="2000" dirty="0" smtClean="0"/>
              <a:t>Technologies such as GPS designed for travellers and the army is now used in cars, for goods tracking, for finding your own phone when lost or for tracking staff when making deliveries.</a:t>
            </a:r>
          </a:p>
          <a:p>
            <a:pPr marL="109728" indent="0">
              <a:buNone/>
            </a:pPr>
            <a:r>
              <a:rPr lang="en-GB" sz="2000" b="1" dirty="0" smtClean="0"/>
              <a:t>Task 2 – M1.1 - </a:t>
            </a:r>
            <a:r>
              <a:rPr lang="en-GB" sz="2000" dirty="0" smtClean="0"/>
              <a:t>Evaluate with evidence the </a:t>
            </a:r>
            <a:r>
              <a:rPr lang="en-GB" sz="2000" dirty="0"/>
              <a:t>wider uses of these technological developments within an identified sector 	</a:t>
            </a:r>
          </a:p>
          <a:p>
            <a:endParaRPr lang="en-GB" sz="2000" dirty="0"/>
          </a:p>
        </p:txBody>
      </p:sp>
      <p:sp>
        <p:nvSpPr>
          <p:cNvPr id="2" name="Title 1"/>
          <p:cNvSpPr>
            <a:spLocks noGrp="1"/>
          </p:cNvSpPr>
          <p:nvPr>
            <p:ph type="title"/>
          </p:nvPr>
        </p:nvSpPr>
        <p:spPr>
          <a:xfrm>
            <a:off x="251520" y="112952"/>
            <a:ext cx="8640960" cy="795768"/>
          </a:xfrm>
        </p:spPr>
        <p:txBody>
          <a:bodyPr>
            <a:noAutofit/>
          </a:bodyPr>
          <a:lstStyle/>
          <a:p>
            <a:r>
              <a:rPr lang="en-GB" sz="2500" dirty="0" smtClean="0"/>
              <a:t>M1.1 </a:t>
            </a:r>
            <a:r>
              <a:rPr lang="en-GB" sz="2500" dirty="0"/>
              <a:t>- </a:t>
            </a:r>
            <a:r>
              <a:rPr lang="en-GB" sz="2500" dirty="0" smtClean="0"/>
              <a:t>The smarter </a:t>
            </a:r>
            <a:r>
              <a:rPr lang="en-GB" sz="2500" dirty="0"/>
              <a:t>business </a:t>
            </a:r>
            <a:r>
              <a:rPr lang="en-GB" sz="2500" dirty="0" smtClean="0"/>
              <a:t>environment - Change</a:t>
            </a:r>
            <a:endParaRPr lang="en-US" sz="2500" dirty="0"/>
          </a:p>
        </p:txBody>
      </p:sp>
    </p:spTree>
    <p:extLst>
      <p:ext uri="{BB962C8B-B14F-4D97-AF65-F5344CB8AC3E}">
        <p14:creationId xmlns:p14="http://schemas.microsoft.com/office/powerpoint/2010/main" val="36620565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678198" cy="5184576"/>
          </a:xfrm>
        </p:spPr>
        <p:txBody>
          <a:bodyPr>
            <a:noAutofit/>
          </a:bodyPr>
          <a:lstStyle/>
          <a:p>
            <a:pPr marL="109728" indent="0">
              <a:buNone/>
            </a:pPr>
            <a:r>
              <a:rPr lang="en-GB" sz="1600" dirty="0" smtClean="0"/>
              <a:t>Using one of the selected businesses environments selected in P2, you will need to discuss the impact </a:t>
            </a:r>
            <a:r>
              <a:rPr lang="en-GB" sz="1600" dirty="0"/>
              <a:t>this  </a:t>
            </a:r>
            <a:r>
              <a:rPr lang="en-GB" sz="1600" dirty="0" smtClean="0"/>
              <a:t>sector’s technological revolution has made on </a:t>
            </a:r>
            <a:r>
              <a:rPr lang="en-GB" sz="1600" b="1" dirty="0" smtClean="0"/>
              <a:t>Individuals </a:t>
            </a:r>
            <a:r>
              <a:rPr lang="en-GB" sz="1600" dirty="0" smtClean="0"/>
              <a:t>in terms of the following:</a:t>
            </a:r>
          </a:p>
          <a:p>
            <a:r>
              <a:rPr lang="en-GB" sz="1600" b="1" dirty="0" smtClean="0"/>
              <a:t>Health</a:t>
            </a:r>
            <a:r>
              <a:rPr lang="en-GB" sz="1600" dirty="0" smtClean="0"/>
              <a:t>  - How has the change made life better in terms of medical field, in terms of daily living, the environment, in terms of personal monitoring, fitness and sport.</a:t>
            </a:r>
            <a:endParaRPr lang="en-GB" sz="1600" dirty="0"/>
          </a:p>
          <a:p>
            <a:r>
              <a:rPr lang="en-GB" sz="1600" b="1" dirty="0" smtClean="0"/>
              <a:t>Labour </a:t>
            </a:r>
            <a:r>
              <a:rPr lang="en-GB" sz="1600" b="1" dirty="0"/>
              <a:t>saving </a:t>
            </a:r>
            <a:r>
              <a:rPr lang="en-GB" sz="1600" b="1" dirty="0" smtClean="0"/>
              <a:t> </a:t>
            </a:r>
            <a:r>
              <a:rPr lang="en-GB" sz="1600" dirty="0"/>
              <a:t>- How has the change made life better in terms </a:t>
            </a:r>
            <a:r>
              <a:rPr lang="en-GB" sz="1600" dirty="0" smtClean="0"/>
              <a:t>of reducing down the workload, making working life easier, reducing physical activities.</a:t>
            </a:r>
            <a:endParaRPr lang="en-GB" sz="1600" dirty="0"/>
          </a:p>
          <a:p>
            <a:r>
              <a:rPr lang="en-GB" sz="1600" b="1" dirty="0" smtClean="0"/>
              <a:t>Time </a:t>
            </a:r>
            <a:r>
              <a:rPr lang="en-GB" sz="1600" b="1" dirty="0"/>
              <a:t>saving </a:t>
            </a:r>
            <a:r>
              <a:rPr lang="en-GB" sz="1600" dirty="0"/>
              <a:t>- How has the change made life better in terms </a:t>
            </a:r>
            <a:r>
              <a:rPr lang="en-GB" sz="1600" dirty="0" smtClean="0"/>
              <a:t>of giving us more time for other things, streamlining tasks, allowing us more leisure time or focus on more important tasks.</a:t>
            </a:r>
            <a:endParaRPr lang="en-GB" sz="1600" dirty="0"/>
          </a:p>
          <a:p>
            <a:r>
              <a:rPr lang="en-GB" sz="1600" b="1" dirty="0"/>
              <a:t>Flexibility</a:t>
            </a:r>
            <a:r>
              <a:rPr lang="en-GB" sz="1600" dirty="0"/>
              <a:t> - How has the change made life better in terms </a:t>
            </a:r>
            <a:r>
              <a:rPr lang="en-GB" sz="1600" dirty="0" smtClean="0"/>
              <a:t>of allowing us to do other things at the same time, of reskilling, improving our knowledge of the field or impacted on other tasks around it.</a:t>
            </a:r>
            <a:endParaRPr lang="en-GB" sz="1600" dirty="0"/>
          </a:p>
          <a:p>
            <a:r>
              <a:rPr lang="en-GB" sz="1600" b="1" dirty="0"/>
              <a:t>Accessibility</a:t>
            </a:r>
            <a:r>
              <a:rPr lang="en-GB" sz="1600" dirty="0"/>
              <a:t> - How has the change made life better in terms </a:t>
            </a:r>
            <a:r>
              <a:rPr lang="en-GB" sz="1600" dirty="0" smtClean="0"/>
              <a:t>of disability access, meeting the needs of different individuals, how it has benefitted society on a more global scale.</a:t>
            </a:r>
          </a:p>
          <a:p>
            <a:pPr marL="109728" indent="0">
              <a:buNone/>
            </a:pPr>
            <a:r>
              <a:rPr lang="en-GB" sz="1600" b="1" dirty="0"/>
              <a:t>Task </a:t>
            </a:r>
            <a:r>
              <a:rPr lang="en-GB" sz="1600" b="1" dirty="0" smtClean="0"/>
              <a:t>2 </a:t>
            </a:r>
            <a:r>
              <a:rPr lang="en-GB" sz="1600" b="1" dirty="0"/>
              <a:t>– </a:t>
            </a:r>
            <a:r>
              <a:rPr lang="en-GB" sz="1600" b="1" dirty="0" smtClean="0"/>
              <a:t>P3.1 </a:t>
            </a:r>
            <a:r>
              <a:rPr lang="en-GB" sz="1600" b="1" dirty="0"/>
              <a:t>– </a:t>
            </a:r>
            <a:r>
              <a:rPr lang="en-GB" sz="1600" dirty="0"/>
              <a:t>Using one of the selected businesses </a:t>
            </a:r>
            <a:r>
              <a:rPr lang="en-GB" sz="1600" dirty="0" smtClean="0"/>
              <a:t>environment, discuss </a:t>
            </a:r>
            <a:r>
              <a:rPr lang="en-GB" sz="1600" dirty="0"/>
              <a:t>the impact this </a:t>
            </a:r>
            <a:r>
              <a:rPr lang="en-GB" sz="1600" dirty="0" smtClean="0"/>
              <a:t>sector’s technological </a:t>
            </a:r>
            <a:r>
              <a:rPr lang="en-GB" sz="1600" dirty="0"/>
              <a:t>revolution has made on </a:t>
            </a:r>
            <a:r>
              <a:rPr lang="en-GB" sz="1600" b="1" dirty="0" smtClean="0"/>
              <a:t>Individuals.</a:t>
            </a:r>
            <a:endParaRPr lang="en-GB" sz="1600" dirty="0"/>
          </a:p>
          <a:p>
            <a:endParaRPr lang="en-GB" sz="1600" dirty="0"/>
          </a:p>
        </p:txBody>
      </p:sp>
      <p:sp>
        <p:nvSpPr>
          <p:cNvPr id="2" name="Title 1"/>
          <p:cNvSpPr>
            <a:spLocks noGrp="1"/>
          </p:cNvSpPr>
          <p:nvPr>
            <p:ph type="title"/>
          </p:nvPr>
        </p:nvSpPr>
        <p:spPr>
          <a:xfrm>
            <a:off x="251520" y="112952"/>
            <a:ext cx="8640960" cy="651752"/>
          </a:xfrm>
        </p:spPr>
        <p:txBody>
          <a:bodyPr>
            <a:noAutofit/>
          </a:bodyPr>
          <a:lstStyle/>
          <a:p>
            <a:r>
              <a:rPr lang="en-GB" sz="2400" dirty="0" smtClean="0"/>
              <a:t>P3.1 </a:t>
            </a:r>
            <a:r>
              <a:rPr lang="en-GB" sz="2400" dirty="0"/>
              <a:t>- The smarter business environment - </a:t>
            </a:r>
            <a:r>
              <a:rPr lang="en-GB" sz="2400" dirty="0" smtClean="0"/>
              <a:t>Effects</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526978366"/>
              </p:ext>
            </p:extLst>
          </p:nvPr>
        </p:nvGraphicFramePr>
        <p:xfrm>
          <a:off x="204192" y="5949280"/>
          <a:ext cx="8760295" cy="360040"/>
        </p:xfrm>
        <a:graphic>
          <a:graphicData uri="http://schemas.openxmlformats.org/drawingml/2006/table">
            <a:tbl>
              <a:tblPr firstRow="1" bandRow="1">
                <a:tableStyleId>{5C22544A-7EE6-4342-B048-85BDC9FD1C3A}</a:tableStyleId>
              </a:tblPr>
              <a:tblGrid>
                <a:gridCol w="1752059"/>
                <a:gridCol w="1752059"/>
                <a:gridCol w="1752059"/>
                <a:gridCol w="1752059"/>
                <a:gridCol w="1752059"/>
              </a:tblGrid>
              <a:tr h="360040">
                <a:tc>
                  <a:txBody>
                    <a:bodyPr/>
                    <a:lstStyle/>
                    <a:p>
                      <a:pPr algn="ctr"/>
                      <a:r>
                        <a:rPr lang="en-GB" sz="1600" b="1" dirty="0" smtClean="0"/>
                        <a:t>Health</a:t>
                      </a:r>
                      <a:r>
                        <a:rPr lang="en-GB" sz="1600" dirty="0" smtClean="0"/>
                        <a:t> </a:t>
                      </a:r>
                      <a:endParaRPr lang="en-GB" sz="1600" dirty="0"/>
                    </a:p>
                  </a:txBody>
                  <a:tcPr/>
                </a:tc>
                <a:tc>
                  <a:txBody>
                    <a:bodyPr/>
                    <a:lstStyle/>
                    <a:p>
                      <a:pPr algn="ctr"/>
                      <a:r>
                        <a:rPr lang="en-GB" sz="1600" b="1" dirty="0" smtClean="0"/>
                        <a:t>Labour saving </a:t>
                      </a:r>
                      <a:endParaRPr lang="en-GB" sz="1600" dirty="0"/>
                    </a:p>
                  </a:txBody>
                  <a:tcPr/>
                </a:tc>
                <a:tc>
                  <a:txBody>
                    <a:bodyPr/>
                    <a:lstStyle/>
                    <a:p>
                      <a:pPr algn="ctr"/>
                      <a:r>
                        <a:rPr lang="en-GB" sz="1600" b="1" dirty="0" smtClean="0"/>
                        <a:t>Time saving </a:t>
                      </a:r>
                      <a:endParaRPr lang="en-GB" sz="1600" dirty="0"/>
                    </a:p>
                  </a:txBody>
                  <a:tcPr/>
                </a:tc>
                <a:tc>
                  <a:txBody>
                    <a:bodyPr/>
                    <a:lstStyle/>
                    <a:p>
                      <a:pPr algn="ctr"/>
                      <a:r>
                        <a:rPr lang="en-GB" sz="1600" b="1" dirty="0" smtClean="0"/>
                        <a:t>Flexibility</a:t>
                      </a:r>
                      <a:r>
                        <a:rPr lang="en-GB" sz="1600" dirty="0" smtClean="0"/>
                        <a:t> </a:t>
                      </a:r>
                      <a:endParaRPr lang="en-GB" sz="1600" dirty="0"/>
                    </a:p>
                  </a:txBody>
                  <a:tcPr/>
                </a:tc>
                <a:tc>
                  <a:txBody>
                    <a:bodyPr/>
                    <a:lstStyle/>
                    <a:p>
                      <a:pPr algn="ctr"/>
                      <a:r>
                        <a:rPr lang="en-GB" sz="1600" b="1" dirty="0" smtClean="0"/>
                        <a:t>Accessibility</a:t>
                      </a:r>
                      <a:r>
                        <a:rPr lang="en-GB" sz="1600" dirty="0" smtClean="0"/>
                        <a:t> </a:t>
                      </a:r>
                      <a:endParaRPr lang="en-GB" sz="1600" dirty="0"/>
                    </a:p>
                  </a:txBody>
                  <a:tcPr/>
                </a:tc>
              </a:tr>
            </a:tbl>
          </a:graphicData>
        </a:graphic>
      </p:graphicFrame>
    </p:spTree>
    <p:extLst>
      <p:ext uri="{BB962C8B-B14F-4D97-AF65-F5344CB8AC3E}">
        <p14:creationId xmlns:p14="http://schemas.microsoft.com/office/powerpoint/2010/main" val="24702479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764704"/>
            <a:ext cx="8643998" cy="5112568"/>
          </a:xfrm>
        </p:spPr>
        <p:txBody>
          <a:bodyPr>
            <a:noAutofit/>
          </a:bodyPr>
          <a:lstStyle/>
          <a:p>
            <a:pPr marL="109728" indent="0">
              <a:buNone/>
            </a:pPr>
            <a:r>
              <a:rPr lang="en-GB" sz="1400" dirty="0"/>
              <a:t>Using one of the selected businesses environments selected in P2, you will need to discuss the impact this  </a:t>
            </a:r>
            <a:r>
              <a:rPr lang="en-GB" sz="1400" dirty="0" smtClean="0"/>
              <a:t>sector’s technological </a:t>
            </a:r>
            <a:r>
              <a:rPr lang="en-GB" sz="1400" dirty="0"/>
              <a:t>revolution has made on </a:t>
            </a:r>
            <a:r>
              <a:rPr lang="en-GB" sz="1400" b="1" dirty="0" smtClean="0"/>
              <a:t>Individuals Lifestyles</a:t>
            </a:r>
            <a:r>
              <a:rPr lang="en-GB" sz="1400" dirty="0" smtClean="0"/>
              <a:t> in </a:t>
            </a:r>
            <a:r>
              <a:rPr lang="en-GB" sz="1400" dirty="0"/>
              <a:t>terms of the following:</a:t>
            </a:r>
          </a:p>
          <a:p>
            <a:r>
              <a:rPr lang="en-GB" sz="1400" b="1" dirty="0" smtClean="0"/>
              <a:t>Health</a:t>
            </a:r>
            <a:r>
              <a:rPr lang="en-GB" sz="1400" dirty="0" smtClean="0"/>
              <a:t> – The more technology we have, the less active we become. Technology is designed to remove menial tasks, adding more leisure time, making us less active and more office bound in the workplace leading to RSI, Stress and Obesity.</a:t>
            </a:r>
            <a:endParaRPr lang="en-GB" sz="1400" dirty="0"/>
          </a:p>
          <a:p>
            <a:r>
              <a:rPr lang="en-GB" sz="1400" b="1" dirty="0" smtClean="0"/>
              <a:t>Comfort</a:t>
            </a:r>
            <a:r>
              <a:rPr lang="en-GB" sz="1400" dirty="0" smtClean="0"/>
              <a:t> – Technology is designed to make us more comfortable, less active, more time for other things. The technology behind ergonomics for instance is designed to make us more comfortable and able at work.</a:t>
            </a:r>
            <a:endParaRPr lang="en-GB" sz="1400" dirty="0"/>
          </a:p>
          <a:p>
            <a:r>
              <a:rPr lang="en-GB" sz="1400" b="1" dirty="0" smtClean="0"/>
              <a:t>Travel</a:t>
            </a:r>
            <a:r>
              <a:rPr lang="en-GB" sz="1400" dirty="0" smtClean="0"/>
              <a:t> – We are a more travelled nation because of technology and because the acceptance of technology reduces prices and opens the world up for more competition. Ask parents where they went as children, Butlins, Bognor, Bangor and Benidorm if they were lucky.</a:t>
            </a:r>
            <a:endParaRPr lang="en-GB" sz="1400" dirty="0"/>
          </a:p>
          <a:p>
            <a:r>
              <a:rPr lang="en-GB" sz="1400" b="1" dirty="0" smtClean="0"/>
              <a:t>Communication</a:t>
            </a:r>
            <a:r>
              <a:rPr lang="en-GB" sz="1400" dirty="0" smtClean="0"/>
              <a:t> – we walk around with the world at our fingertips, we communicate digitally to more people in a day than we did in a week twenty years ago, </a:t>
            </a:r>
            <a:r>
              <a:rPr lang="en-GB" sz="1400" dirty="0"/>
              <a:t>we send more </a:t>
            </a:r>
            <a:r>
              <a:rPr lang="en-GB" sz="1400" dirty="0" smtClean="0"/>
              <a:t>texts in a day than letters in a year, we look at every event in our social circle’s life when we used to look at the obituaries instead for news.</a:t>
            </a:r>
            <a:endParaRPr lang="en-GB" sz="1400" dirty="0"/>
          </a:p>
          <a:p>
            <a:r>
              <a:rPr lang="en-GB" sz="1400" b="1" dirty="0" smtClean="0"/>
              <a:t>Social</a:t>
            </a:r>
            <a:r>
              <a:rPr lang="en-GB" sz="1400" dirty="0" smtClean="0"/>
              <a:t> – never has there been a time when Britain has not been such a sociable nation yet we rarely see each other. Facebook, Skype, Twitter, these has become common terms in our vocabulary when once it was ring me, pop over, same time next week.</a:t>
            </a:r>
          </a:p>
          <a:p>
            <a:pPr marL="109728" indent="0">
              <a:buNone/>
            </a:pPr>
            <a:r>
              <a:rPr lang="en-GB" sz="1400" b="1" dirty="0" smtClean="0"/>
              <a:t>Task 3 </a:t>
            </a:r>
            <a:r>
              <a:rPr lang="en-GB" sz="1400" b="1" dirty="0"/>
              <a:t>– </a:t>
            </a:r>
            <a:r>
              <a:rPr lang="en-GB" sz="1400" b="1" dirty="0" smtClean="0"/>
              <a:t>P3.2 </a:t>
            </a:r>
            <a:r>
              <a:rPr lang="en-GB" sz="1400" b="1" dirty="0"/>
              <a:t>– </a:t>
            </a:r>
            <a:r>
              <a:rPr lang="en-GB" sz="1400" dirty="0"/>
              <a:t>Using one of the selected businesses environment, discuss the impact this </a:t>
            </a:r>
            <a:r>
              <a:rPr lang="en-GB" sz="1400" dirty="0" smtClean="0"/>
              <a:t>sector’s technological </a:t>
            </a:r>
            <a:r>
              <a:rPr lang="en-GB" sz="1400" dirty="0"/>
              <a:t>revolution has made on </a:t>
            </a:r>
            <a:r>
              <a:rPr lang="en-GB" sz="1400" dirty="0" smtClean="0"/>
              <a:t>Individual</a:t>
            </a:r>
            <a:r>
              <a:rPr lang="en-GB" sz="1400" b="1" dirty="0" smtClean="0"/>
              <a:t> lifestyles</a:t>
            </a:r>
            <a:r>
              <a:rPr lang="en-GB" sz="1400" b="1" dirty="0"/>
              <a:t>.</a:t>
            </a:r>
            <a:endParaRPr lang="en-GB" sz="1400" dirty="0"/>
          </a:p>
          <a:p>
            <a:endParaRPr lang="en-GB" sz="1400" dirty="0"/>
          </a:p>
        </p:txBody>
      </p:sp>
      <p:sp>
        <p:nvSpPr>
          <p:cNvPr id="5" name="Title 1"/>
          <p:cNvSpPr>
            <a:spLocks noGrp="1"/>
          </p:cNvSpPr>
          <p:nvPr>
            <p:ph type="title"/>
          </p:nvPr>
        </p:nvSpPr>
        <p:spPr>
          <a:xfrm>
            <a:off x="251520" y="112952"/>
            <a:ext cx="8640960" cy="651752"/>
          </a:xfrm>
        </p:spPr>
        <p:txBody>
          <a:bodyPr>
            <a:noAutofit/>
          </a:bodyPr>
          <a:lstStyle/>
          <a:p>
            <a:r>
              <a:rPr lang="en-GB" sz="2400" dirty="0" smtClean="0"/>
              <a:t>P3.2 </a:t>
            </a:r>
            <a:r>
              <a:rPr lang="en-GB" sz="2400" dirty="0"/>
              <a:t>- The smarter business environment - </a:t>
            </a:r>
            <a:r>
              <a:rPr lang="en-GB" sz="2400" dirty="0" smtClean="0"/>
              <a:t>Effects</a:t>
            </a:r>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2615451579"/>
              </p:ext>
            </p:extLst>
          </p:nvPr>
        </p:nvGraphicFramePr>
        <p:xfrm>
          <a:off x="204192" y="5949280"/>
          <a:ext cx="8760295" cy="360040"/>
        </p:xfrm>
        <a:graphic>
          <a:graphicData uri="http://schemas.openxmlformats.org/drawingml/2006/table">
            <a:tbl>
              <a:tblPr firstRow="1" bandRow="1">
                <a:tableStyleId>{5C22544A-7EE6-4342-B048-85BDC9FD1C3A}</a:tableStyleId>
              </a:tblPr>
              <a:tblGrid>
                <a:gridCol w="1752059"/>
                <a:gridCol w="1752059"/>
                <a:gridCol w="1752059"/>
                <a:gridCol w="1752059"/>
                <a:gridCol w="1752059"/>
              </a:tblGrid>
              <a:tr h="360040">
                <a:tc>
                  <a:txBody>
                    <a:bodyPr/>
                    <a:lstStyle/>
                    <a:p>
                      <a:pPr algn="ctr"/>
                      <a:r>
                        <a:rPr lang="en-GB" sz="1600" b="1" dirty="0" smtClean="0"/>
                        <a:t>Health</a:t>
                      </a:r>
                      <a:endParaRPr lang="en-GB" sz="1600" dirty="0"/>
                    </a:p>
                  </a:txBody>
                  <a:tcPr/>
                </a:tc>
                <a:tc>
                  <a:txBody>
                    <a:bodyPr/>
                    <a:lstStyle/>
                    <a:p>
                      <a:pPr algn="ctr"/>
                      <a:r>
                        <a:rPr lang="en-GB" sz="1600" b="1" dirty="0" smtClean="0"/>
                        <a:t>Comfort</a:t>
                      </a:r>
                      <a:endParaRPr lang="en-GB" sz="1600" dirty="0"/>
                    </a:p>
                  </a:txBody>
                  <a:tcPr/>
                </a:tc>
                <a:tc>
                  <a:txBody>
                    <a:bodyPr/>
                    <a:lstStyle/>
                    <a:p>
                      <a:pPr algn="ctr"/>
                      <a:r>
                        <a:rPr lang="en-GB" sz="1600" b="1" dirty="0" smtClean="0"/>
                        <a:t>Travel</a:t>
                      </a:r>
                      <a:endParaRPr lang="en-GB" sz="1600" dirty="0"/>
                    </a:p>
                  </a:txBody>
                  <a:tcPr/>
                </a:tc>
                <a:tc>
                  <a:txBody>
                    <a:bodyPr/>
                    <a:lstStyle/>
                    <a:p>
                      <a:pPr algn="ctr"/>
                      <a:r>
                        <a:rPr lang="en-GB" sz="1600" b="1" dirty="0" smtClean="0"/>
                        <a:t>Communication</a:t>
                      </a:r>
                      <a:endParaRPr lang="en-GB" sz="1600" dirty="0"/>
                    </a:p>
                  </a:txBody>
                  <a:tcPr/>
                </a:tc>
                <a:tc>
                  <a:txBody>
                    <a:bodyPr/>
                    <a:lstStyle/>
                    <a:p>
                      <a:pPr algn="ctr"/>
                      <a:r>
                        <a:rPr lang="en-GB" sz="1600" b="1" dirty="0" smtClean="0"/>
                        <a:t>Social</a:t>
                      </a:r>
                      <a:endParaRPr lang="en-GB" sz="1600" dirty="0"/>
                    </a:p>
                  </a:txBody>
                  <a:tcPr/>
                </a:tc>
              </a:tr>
            </a:tbl>
          </a:graphicData>
        </a:graphic>
      </p:graphicFrame>
    </p:spTree>
    <p:extLst>
      <p:ext uri="{BB962C8B-B14F-4D97-AF65-F5344CB8AC3E}">
        <p14:creationId xmlns:p14="http://schemas.microsoft.com/office/powerpoint/2010/main" val="1230794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5256584"/>
          </a:xfrm>
        </p:spPr>
        <p:txBody>
          <a:bodyPr>
            <a:normAutofit fontScale="77500" lnSpcReduction="20000"/>
          </a:bodyPr>
          <a:lstStyle/>
          <a:p>
            <a:r>
              <a:rPr lang="en-GB" b="1" dirty="0" smtClean="0"/>
              <a:t>AIM </a:t>
            </a:r>
            <a:r>
              <a:rPr lang="en-GB" b="1" dirty="0"/>
              <a:t>AND PURPOSE OF THE UNIT </a:t>
            </a:r>
            <a:endParaRPr lang="en-GB" dirty="0"/>
          </a:p>
          <a:p>
            <a:r>
              <a:rPr lang="en-GB" dirty="0"/>
              <a:t>The Smarter Planet is an initiative developed by the IBM corporation to encourage individuals and organisations to think and develop solutions to processes or problems innovatively. The purpose is to encourage individuals and businesses to review their current practice to identify what they could change to reduce the impact on the planet/ environment. The Smarter Planet initiative can be applied cross sector and this unit encourages learners to consider the ways in which improvements to processes may include cost savings, environmental impact and system efficiencies. </a:t>
            </a:r>
          </a:p>
          <a:p>
            <a:r>
              <a:rPr lang="en-GB" dirty="0"/>
              <a:t>The smarter ideas which learners may identify may initially be small but may then grow and the focus is on constant improvements, developments to “make the planet smarter”. They should look at technological developments across a range of sectors to consider whether these can be adapted to other sectors and they should also identify activities or processes they think can be improved in everyday life and consider innovative solutions that may be developed.</a:t>
            </a:r>
          </a:p>
        </p:txBody>
      </p:sp>
      <p:sp>
        <p:nvSpPr>
          <p:cNvPr id="3" name="Title 2"/>
          <p:cNvSpPr>
            <a:spLocks noGrp="1"/>
          </p:cNvSpPr>
          <p:nvPr>
            <p:ph type="title"/>
          </p:nvPr>
        </p:nvSpPr>
        <p:spPr>
          <a:xfrm>
            <a:off x="230832" y="116632"/>
            <a:ext cx="8733656" cy="720080"/>
          </a:xfrm>
        </p:spPr>
        <p:txBody>
          <a:bodyPr>
            <a:normAutofit/>
          </a:bodyPr>
          <a:lstStyle/>
          <a:p>
            <a:r>
              <a:rPr lang="en-GB" dirty="0" smtClean="0"/>
              <a:t>Scenario</a:t>
            </a:r>
            <a:endParaRPr lang="en-GB" dirty="0"/>
          </a:p>
        </p:txBody>
      </p:sp>
    </p:spTree>
    <p:extLst>
      <p:ext uri="{BB962C8B-B14F-4D97-AF65-F5344CB8AC3E}">
        <p14:creationId xmlns:p14="http://schemas.microsoft.com/office/powerpoint/2010/main" val="1188382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908720"/>
            <a:ext cx="8643998" cy="4896544"/>
          </a:xfrm>
        </p:spPr>
        <p:txBody>
          <a:bodyPr>
            <a:noAutofit/>
          </a:bodyPr>
          <a:lstStyle/>
          <a:p>
            <a:r>
              <a:rPr lang="en-GB" sz="1560" dirty="0"/>
              <a:t>Using one of the selected businesses environments selected in P2, you will need to discuss the impact this </a:t>
            </a:r>
            <a:r>
              <a:rPr lang="en-GB" sz="1560" dirty="0" smtClean="0"/>
              <a:t>sector’s </a:t>
            </a:r>
            <a:r>
              <a:rPr lang="en-GB" sz="1560" dirty="0"/>
              <a:t>technological revolution has made on </a:t>
            </a:r>
            <a:r>
              <a:rPr lang="en-GB" sz="1560" b="1" dirty="0" smtClean="0"/>
              <a:t>Environmental Issues</a:t>
            </a:r>
            <a:r>
              <a:rPr lang="en-GB" sz="1560" dirty="0" smtClean="0"/>
              <a:t> </a:t>
            </a:r>
            <a:r>
              <a:rPr lang="en-GB" sz="1560" dirty="0"/>
              <a:t>in terms of the following:</a:t>
            </a:r>
          </a:p>
          <a:p>
            <a:r>
              <a:rPr lang="en-GB" sz="1560" b="1" dirty="0" smtClean="0"/>
              <a:t>Pollution</a:t>
            </a:r>
            <a:r>
              <a:rPr lang="en-GB" sz="1560" dirty="0" smtClean="0"/>
              <a:t> – Increased output through mechanisation promotes pollution, as does the increase in transporting goods. The rise in trade also increases the rise in by-products. All this talk of recycling but pollution is on the rise. Click </a:t>
            </a:r>
            <a:r>
              <a:rPr lang="en-GB" sz="1560" dirty="0" smtClean="0">
                <a:hlinkClick r:id="rId2"/>
              </a:rPr>
              <a:t>here</a:t>
            </a:r>
            <a:r>
              <a:rPr lang="en-GB" sz="1560" dirty="0" smtClean="0"/>
              <a:t> to see the facts.</a:t>
            </a:r>
            <a:endParaRPr lang="en-GB" sz="1560" dirty="0"/>
          </a:p>
          <a:p>
            <a:r>
              <a:rPr lang="en-GB" sz="1560" b="1" dirty="0" smtClean="0"/>
              <a:t>Food </a:t>
            </a:r>
            <a:r>
              <a:rPr lang="en-GB" sz="1560" b="1" dirty="0"/>
              <a:t>miles </a:t>
            </a:r>
            <a:r>
              <a:rPr lang="en-GB" sz="1560" dirty="0" smtClean="0"/>
              <a:t>– Increased productivity and the demand for more leisure time also means the increase of products being sold and delivered. Carbon foot-print, we hear it a lot when we buy flights, off-setting our sales, reducing down our emissions. But look in a supermarket and see where the food comes from, how far it has had to travel to get to your plates. We do not complain because it tastes so good but ethically we know it is not right. Click </a:t>
            </a:r>
            <a:r>
              <a:rPr lang="en-GB" sz="1560" dirty="0" smtClean="0">
                <a:hlinkClick r:id="rId3"/>
              </a:rPr>
              <a:t>here</a:t>
            </a:r>
            <a:r>
              <a:rPr lang="en-GB" sz="1560" dirty="0" smtClean="0"/>
              <a:t> to see where your food came from.</a:t>
            </a:r>
            <a:endParaRPr lang="en-GB" sz="1560" dirty="0"/>
          </a:p>
          <a:p>
            <a:r>
              <a:rPr lang="en-GB" sz="1560" b="1" dirty="0" smtClean="0"/>
              <a:t>Increased </a:t>
            </a:r>
            <a:r>
              <a:rPr lang="en-GB" sz="1560" b="1" dirty="0"/>
              <a:t>energy consumption </a:t>
            </a:r>
            <a:r>
              <a:rPr lang="en-GB" sz="1560" dirty="0" smtClean="0"/>
              <a:t>– TV ratings are measured by the electric surge when programmes start. The increased demand for products, foreign and domestic has meant continued energy consumption. Because your Car is greener we drive further. Click </a:t>
            </a:r>
            <a:r>
              <a:rPr lang="en-GB" sz="1560" dirty="0" smtClean="0">
                <a:hlinkClick r:id="rId4"/>
              </a:rPr>
              <a:t>here</a:t>
            </a:r>
            <a:r>
              <a:rPr lang="en-GB" sz="1560" dirty="0" smtClean="0"/>
              <a:t> and </a:t>
            </a:r>
            <a:r>
              <a:rPr lang="en-GB" sz="1560" dirty="0" smtClean="0">
                <a:hlinkClick r:id="rId5"/>
              </a:rPr>
              <a:t>here</a:t>
            </a:r>
            <a:r>
              <a:rPr lang="en-GB" sz="1560" dirty="0" smtClean="0"/>
              <a:t> for statistics.</a:t>
            </a:r>
          </a:p>
          <a:p>
            <a:pPr marL="109728" indent="0">
              <a:buNone/>
            </a:pPr>
            <a:r>
              <a:rPr lang="en-GB" sz="1560" b="1" dirty="0"/>
              <a:t>Task </a:t>
            </a:r>
            <a:r>
              <a:rPr lang="en-GB" sz="1560" b="1" dirty="0" smtClean="0"/>
              <a:t>4 </a:t>
            </a:r>
            <a:r>
              <a:rPr lang="en-GB" sz="1560" b="1" dirty="0"/>
              <a:t>– </a:t>
            </a:r>
            <a:r>
              <a:rPr lang="en-GB" sz="1560" b="1" dirty="0" smtClean="0"/>
              <a:t>P4.1 </a:t>
            </a:r>
            <a:r>
              <a:rPr lang="en-GB" sz="1560" b="1" dirty="0"/>
              <a:t>– </a:t>
            </a:r>
            <a:r>
              <a:rPr lang="en-GB" sz="1560" dirty="0"/>
              <a:t>Using one of the selected businesses environment, discuss the impact this sector’s technological revolution has made on </a:t>
            </a:r>
            <a:r>
              <a:rPr lang="en-GB" sz="1560" b="1" dirty="0" smtClean="0"/>
              <a:t>Environmental Issues.</a:t>
            </a:r>
            <a:endParaRPr lang="en-GB" sz="1560" dirty="0"/>
          </a:p>
          <a:p>
            <a:pPr marL="109728" indent="0">
              <a:buNone/>
            </a:pPr>
            <a:endParaRPr lang="en-GB" sz="1560" dirty="0"/>
          </a:p>
        </p:txBody>
      </p:sp>
      <p:sp>
        <p:nvSpPr>
          <p:cNvPr id="5" name="Title 1"/>
          <p:cNvSpPr>
            <a:spLocks noGrp="1"/>
          </p:cNvSpPr>
          <p:nvPr>
            <p:ph type="title"/>
          </p:nvPr>
        </p:nvSpPr>
        <p:spPr>
          <a:xfrm>
            <a:off x="251520" y="112952"/>
            <a:ext cx="8640960" cy="651752"/>
          </a:xfrm>
        </p:spPr>
        <p:txBody>
          <a:bodyPr>
            <a:noAutofit/>
          </a:bodyPr>
          <a:lstStyle/>
          <a:p>
            <a:r>
              <a:rPr lang="en-GB" sz="2400" dirty="0" smtClean="0"/>
              <a:t>P4.1 </a:t>
            </a:r>
            <a:r>
              <a:rPr lang="en-GB" sz="2400" dirty="0"/>
              <a:t>- The smarter business environment - </a:t>
            </a:r>
            <a:r>
              <a:rPr lang="en-GB" sz="2400" dirty="0" smtClean="0"/>
              <a:t>Effects</a:t>
            </a:r>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2497232653"/>
              </p:ext>
            </p:extLst>
          </p:nvPr>
        </p:nvGraphicFramePr>
        <p:xfrm>
          <a:off x="204192" y="6093296"/>
          <a:ext cx="8688288" cy="360040"/>
        </p:xfrm>
        <a:graphic>
          <a:graphicData uri="http://schemas.openxmlformats.org/drawingml/2006/table">
            <a:tbl>
              <a:tblPr firstRow="1" bandRow="1">
                <a:tableStyleId>{5C22544A-7EE6-4342-B048-85BDC9FD1C3A}</a:tableStyleId>
              </a:tblPr>
              <a:tblGrid>
                <a:gridCol w="2896096"/>
                <a:gridCol w="2191792"/>
                <a:gridCol w="3600400"/>
              </a:tblGrid>
              <a:tr h="360040">
                <a:tc>
                  <a:txBody>
                    <a:bodyPr/>
                    <a:lstStyle/>
                    <a:p>
                      <a:pPr algn="ctr"/>
                      <a:r>
                        <a:rPr lang="en-GB" sz="1600" b="1" dirty="0" smtClean="0"/>
                        <a:t>Pollution</a:t>
                      </a:r>
                      <a:endParaRPr lang="en-GB" sz="1600" dirty="0"/>
                    </a:p>
                  </a:txBody>
                  <a:tcPr/>
                </a:tc>
                <a:tc>
                  <a:txBody>
                    <a:bodyPr/>
                    <a:lstStyle/>
                    <a:p>
                      <a:pPr algn="ctr"/>
                      <a:r>
                        <a:rPr lang="en-GB" sz="1600" b="1" dirty="0" smtClean="0"/>
                        <a:t>Food Miles</a:t>
                      </a:r>
                      <a:endParaRPr lang="en-GB" sz="1600" dirty="0"/>
                    </a:p>
                  </a:txBody>
                  <a:tcPr/>
                </a:tc>
                <a:tc>
                  <a:txBody>
                    <a:bodyPr/>
                    <a:lstStyle/>
                    <a:p>
                      <a:pPr algn="ctr"/>
                      <a:r>
                        <a:rPr lang="en-GB" sz="1600" b="1" dirty="0" smtClean="0"/>
                        <a:t>Increased Energy Consumption</a:t>
                      </a:r>
                      <a:endParaRPr lang="en-GB" sz="1600" dirty="0"/>
                    </a:p>
                  </a:txBody>
                  <a:tcPr/>
                </a:tc>
              </a:tr>
            </a:tbl>
          </a:graphicData>
        </a:graphic>
      </p:graphicFrame>
    </p:spTree>
    <p:extLst>
      <p:ext uri="{BB962C8B-B14F-4D97-AF65-F5344CB8AC3E}">
        <p14:creationId xmlns:p14="http://schemas.microsoft.com/office/powerpoint/2010/main" val="34010277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4968552"/>
          </a:xfrm>
        </p:spPr>
        <p:txBody>
          <a:bodyPr>
            <a:noAutofit/>
          </a:bodyPr>
          <a:lstStyle/>
          <a:p>
            <a:r>
              <a:rPr lang="en-GB" sz="1600" dirty="0"/>
              <a:t>Using one of the selected businesses environments selected in P2, you will need to discuss the impact this sector’s technological revolution has made on </a:t>
            </a:r>
            <a:r>
              <a:rPr lang="en-GB" sz="1600" b="1" dirty="0" smtClean="0"/>
              <a:t>Ethical </a:t>
            </a:r>
            <a:r>
              <a:rPr lang="en-GB" sz="1600" b="1" dirty="0"/>
              <a:t>Issues</a:t>
            </a:r>
            <a:r>
              <a:rPr lang="en-GB" sz="1600" dirty="0"/>
              <a:t> in terms of the following:</a:t>
            </a:r>
          </a:p>
          <a:p>
            <a:r>
              <a:rPr lang="en-GB" sz="1600" b="1" dirty="0"/>
              <a:t>H</a:t>
            </a:r>
            <a:r>
              <a:rPr lang="en-GB" sz="1600" b="1" dirty="0" smtClean="0"/>
              <a:t>ealth </a:t>
            </a:r>
            <a:r>
              <a:rPr lang="en-GB" sz="1600" b="1" dirty="0"/>
              <a:t>and </a:t>
            </a:r>
            <a:r>
              <a:rPr lang="en-GB" sz="1600" b="1" dirty="0" smtClean="0"/>
              <a:t>Transplants </a:t>
            </a:r>
            <a:r>
              <a:rPr lang="en-GB" sz="1600" dirty="0" smtClean="0"/>
              <a:t>– The health industry, though the NHS is not a shining example, has been bettered by advances in other industries. Transplants get to the hospitals faster because of improved transport links, ambulances are faster and better equipped. There is even a facility with </a:t>
            </a:r>
            <a:r>
              <a:rPr lang="en-GB" sz="1600" dirty="0" smtClean="0">
                <a:hlinkClick r:id="rId2"/>
              </a:rPr>
              <a:t>3D printers</a:t>
            </a:r>
            <a:r>
              <a:rPr lang="en-GB" sz="1600" dirty="0" smtClean="0"/>
              <a:t> of printing medical equipment. Ethically there seems no downside.</a:t>
            </a:r>
            <a:endParaRPr lang="en-GB" sz="1600" dirty="0"/>
          </a:p>
          <a:p>
            <a:r>
              <a:rPr lang="en-GB" sz="1600" dirty="0"/>
              <a:t>T</a:t>
            </a:r>
            <a:r>
              <a:rPr lang="en-GB" sz="1600" b="1" dirty="0" smtClean="0"/>
              <a:t>he Internet </a:t>
            </a:r>
            <a:r>
              <a:rPr lang="en-GB" sz="1600" dirty="0" smtClean="0"/>
              <a:t>– Good or bad the Internet is here but ethically there is a lot wrong with it, policing, available of age restricted materials, downloadable guns, </a:t>
            </a:r>
            <a:r>
              <a:rPr lang="en-GB" sz="1600" dirty="0" err="1" smtClean="0"/>
              <a:t>Wikileaks</a:t>
            </a:r>
            <a:r>
              <a:rPr lang="en-GB" sz="1600" dirty="0" smtClean="0"/>
              <a:t>, the Daily Mail, </a:t>
            </a:r>
            <a:r>
              <a:rPr lang="en-GB" sz="1600" dirty="0" err="1" smtClean="0"/>
              <a:t>PirateBay</a:t>
            </a:r>
            <a:r>
              <a:rPr lang="en-GB" sz="1600" dirty="0" smtClean="0"/>
              <a:t> etc. these can have an effect on our lives in terms of legality, e-commerce and desensitisation.</a:t>
            </a:r>
            <a:endParaRPr lang="en-GB" sz="1600" dirty="0"/>
          </a:p>
          <a:p>
            <a:r>
              <a:rPr lang="en-GB" sz="1600" b="1" dirty="0" smtClean="0"/>
              <a:t>Data privacy </a:t>
            </a:r>
            <a:r>
              <a:rPr lang="en-GB" sz="1600" dirty="0" smtClean="0"/>
              <a:t>– The DPA is there to protect but there is a limit to how it gets policed. A secretary has access to more materials that a job implies but needs to in order to adds more security risks to the storage and maintenance of it. do their job. The Internet makes it more difficult to police and monitor this information and adds another level of risk.</a:t>
            </a:r>
          </a:p>
          <a:p>
            <a:pPr marL="109728" indent="0">
              <a:buNone/>
            </a:pPr>
            <a:r>
              <a:rPr lang="en-GB" sz="1600" b="1" dirty="0"/>
              <a:t>Task </a:t>
            </a:r>
            <a:r>
              <a:rPr lang="en-GB" sz="1600" b="1" dirty="0" smtClean="0"/>
              <a:t>5 </a:t>
            </a:r>
            <a:r>
              <a:rPr lang="en-GB" sz="1600" b="1" dirty="0"/>
              <a:t>– </a:t>
            </a:r>
            <a:r>
              <a:rPr lang="en-GB" sz="1600" b="1" dirty="0" smtClean="0"/>
              <a:t>P3.3 </a:t>
            </a:r>
            <a:r>
              <a:rPr lang="en-GB" sz="1600" b="1" dirty="0"/>
              <a:t>– </a:t>
            </a:r>
            <a:r>
              <a:rPr lang="en-GB" sz="1600" dirty="0"/>
              <a:t>Using one of the selected businesses environment, discuss the impact this sector’s technological revolution has made on </a:t>
            </a:r>
            <a:r>
              <a:rPr lang="en-GB" sz="1600" b="1" dirty="0" smtClean="0"/>
              <a:t>Ethical Issues.</a:t>
            </a:r>
            <a:endParaRPr lang="en-GB" sz="1600" dirty="0"/>
          </a:p>
        </p:txBody>
      </p:sp>
      <p:sp>
        <p:nvSpPr>
          <p:cNvPr id="5" name="Title 1"/>
          <p:cNvSpPr>
            <a:spLocks noGrp="1"/>
          </p:cNvSpPr>
          <p:nvPr>
            <p:ph type="title"/>
          </p:nvPr>
        </p:nvSpPr>
        <p:spPr>
          <a:xfrm>
            <a:off x="251520" y="112952"/>
            <a:ext cx="8640960" cy="651752"/>
          </a:xfrm>
        </p:spPr>
        <p:txBody>
          <a:bodyPr>
            <a:noAutofit/>
          </a:bodyPr>
          <a:lstStyle/>
          <a:p>
            <a:r>
              <a:rPr lang="en-GB" sz="2400" dirty="0" smtClean="0"/>
              <a:t>P3.3 </a:t>
            </a:r>
            <a:r>
              <a:rPr lang="en-GB" sz="2400" dirty="0"/>
              <a:t>- The smarter business environment - </a:t>
            </a:r>
            <a:r>
              <a:rPr lang="en-GB" sz="2400" dirty="0" smtClean="0"/>
              <a:t>Effects</a:t>
            </a:r>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2800332088"/>
              </p:ext>
            </p:extLst>
          </p:nvPr>
        </p:nvGraphicFramePr>
        <p:xfrm>
          <a:off x="204192" y="6021288"/>
          <a:ext cx="8760295" cy="360040"/>
        </p:xfrm>
        <a:graphic>
          <a:graphicData uri="http://schemas.openxmlformats.org/drawingml/2006/table">
            <a:tbl>
              <a:tblPr firstRow="1" bandRow="1">
                <a:tableStyleId>{5C22544A-7EE6-4342-B048-85BDC9FD1C3A}</a:tableStyleId>
              </a:tblPr>
              <a:tblGrid>
                <a:gridCol w="3143672"/>
                <a:gridCol w="2952328"/>
                <a:gridCol w="2664295"/>
              </a:tblGrid>
              <a:tr h="360040">
                <a:tc>
                  <a:txBody>
                    <a:bodyPr/>
                    <a:lstStyle/>
                    <a:p>
                      <a:pPr algn="ctr"/>
                      <a:r>
                        <a:rPr lang="en-GB" sz="1600" b="1" dirty="0" smtClean="0"/>
                        <a:t>Health and Transplants</a:t>
                      </a:r>
                      <a:endParaRPr lang="en-GB" sz="1600" dirty="0"/>
                    </a:p>
                  </a:txBody>
                  <a:tcPr/>
                </a:tc>
                <a:tc>
                  <a:txBody>
                    <a:bodyPr/>
                    <a:lstStyle/>
                    <a:p>
                      <a:pPr algn="ctr"/>
                      <a:r>
                        <a:rPr lang="en-GB" sz="1600" b="1" dirty="0" smtClean="0"/>
                        <a:t>The Internet</a:t>
                      </a:r>
                      <a:endParaRPr lang="en-GB" sz="1600" dirty="0"/>
                    </a:p>
                  </a:txBody>
                  <a:tcPr/>
                </a:tc>
                <a:tc>
                  <a:txBody>
                    <a:bodyPr/>
                    <a:lstStyle/>
                    <a:p>
                      <a:pPr algn="ctr"/>
                      <a:r>
                        <a:rPr lang="en-GB" sz="1600" b="1" dirty="0" smtClean="0"/>
                        <a:t>Data</a:t>
                      </a:r>
                      <a:r>
                        <a:rPr lang="en-GB" sz="1600" b="1" baseline="0" dirty="0" smtClean="0"/>
                        <a:t> Privacy</a:t>
                      </a:r>
                      <a:endParaRPr lang="en-GB" sz="1600" dirty="0"/>
                    </a:p>
                  </a:txBody>
                  <a:tcPr/>
                </a:tc>
              </a:tr>
            </a:tbl>
          </a:graphicData>
        </a:graphic>
      </p:graphicFrame>
    </p:spTree>
    <p:extLst>
      <p:ext uri="{BB962C8B-B14F-4D97-AF65-F5344CB8AC3E}">
        <p14:creationId xmlns:p14="http://schemas.microsoft.com/office/powerpoint/2010/main" val="14471739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764704"/>
            <a:ext cx="8643998" cy="5256584"/>
          </a:xfrm>
        </p:spPr>
        <p:txBody>
          <a:bodyPr>
            <a:noAutofit/>
          </a:bodyPr>
          <a:lstStyle/>
          <a:p>
            <a:r>
              <a:rPr lang="en-GB" sz="1300" dirty="0" smtClean="0"/>
              <a:t>Using one of the selected businesses environments selected in P2, you will need to discuss the impact this sector’s technological revolution has made on </a:t>
            </a:r>
            <a:r>
              <a:rPr lang="en-GB" sz="1300" b="1" dirty="0" smtClean="0"/>
              <a:t>Social Issues</a:t>
            </a:r>
            <a:r>
              <a:rPr lang="en-GB" sz="1300" dirty="0" smtClean="0"/>
              <a:t> in terms of the following:</a:t>
            </a:r>
          </a:p>
          <a:p>
            <a:r>
              <a:rPr lang="en-GB" sz="1300" b="1" dirty="0" smtClean="0"/>
              <a:t>Acceptance</a:t>
            </a:r>
            <a:r>
              <a:rPr lang="en-GB" sz="1300" dirty="0" smtClean="0"/>
              <a:t> – We are a nation that puts up with things. Taxes too high, we still pay them; banks take our money and overpay themselves, we let it happen; technology breaks, we return it without understanding why. As the world gets busier and the demand increases, we grow to accept the changes as though they mean little. Lack of surprise at new inventions - acceptance of something new so quickly becomes commonplace. For instance, the technology in a Smart Phone is so intricate and amazing but we have lost the surprise. When Siri came out we just shrugged and wondered when the next new thing was going to be.</a:t>
            </a:r>
          </a:p>
          <a:p>
            <a:r>
              <a:rPr lang="en-GB" sz="1300" b="1" dirty="0" smtClean="0"/>
              <a:t>Communication </a:t>
            </a:r>
            <a:r>
              <a:rPr lang="en-GB" sz="1300" dirty="0" smtClean="0"/>
              <a:t>– The rise of social media has not always been a good thing. We have become overburdened with the need to communicate, update our status, gather Facebook friends, find followers on Twitter. Distractions are more so than ever before, crashes in </a:t>
            </a:r>
            <a:r>
              <a:rPr lang="en-GB" sz="1300" dirty="0" smtClean="0">
                <a:hlinkClick r:id="rId2"/>
              </a:rPr>
              <a:t>2011</a:t>
            </a:r>
            <a:r>
              <a:rPr lang="en-GB" sz="1300" dirty="0" smtClean="0"/>
              <a:t> due to phone usage almost doubled by 2013. Think of what a day in your life would be like without a phone, texting, twitter or Facebook.</a:t>
            </a:r>
          </a:p>
          <a:p>
            <a:r>
              <a:rPr lang="en-GB" sz="1300" b="1" dirty="0" smtClean="0"/>
              <a:t>Exposure to threat </a:t>
            </a:r>
            <a:r>
              <a:rPr lang="en-GB" sz="1300" dirty="0" smtClean="0"/>
              <a:t>– With the world being more at the end of your fingertips, the risk and threat is greater. Bullying has new methods with the Internet, governments worldwide restrict twitter because of the freedom of speech. Super injunctions are broken by texts. At the end of the day the ability to have information in a second is a liability as well as a boon.</a:t>
            </a:r>
          </a:p>
          <a:p>
            <a:r>
              <a:rPr lang="en-GB" sz="1300" b="1" dirty="0" smtClean="0"/>
              <a:t>Reduced face to face communication </a:t>
            </a:r>
            <a:r>
              <a:rPr lang="en-GB" sz="1300" dirty="0" smtClean="0"/>
              <a:t>– Socialisation and desensitising, there are large moral arguments over the Internet and all this technological development taking away from social values. The decline of verbal communication skills is one of these issues, the reduction in the quality of English and Mathematics within education due to social interactions.</a:t>
            </a:r>
          </a:p>
          <a:p>
            <a:r>
              <a:rPr lang="en-GB" sz="1300" b="1" dirty="0"/>
              <a:t>Task </a:t>
            </a:r>
            <a:r>
              <a:rPr lang="en-GB" sz="1300" b="1" dirty="0" smtClean="0"/>
              <a:t>6 </a:t>
            </a:r>
            <a:r>
              <a:rPr lang="en-GB" sz="1300" b="1" dirty="0"/>
              <a:t>– </a:t>
            </a:r>
            <a:r>
              <a:rPr lang="en-GB" sz="1300" b="1" dirty="0" smtClean="0"/>
              <a:t>P4.2 </a:t>
            </a:r>
            <a:r>
              <a:rPr lang="en-GB" sz="1300" b="1" dirty="0"/>
              <a:t>– </a:t>
            </a:r>
            <a:r>
              <a:rPr lang="en-GB" sz="1300" dirty="0"/>
              <a:t>Using one of the selected businesses environment, discuss the impact this sector’s technological revolution has made on </a:t>
            </a:r>
            <a:r>
              <a:rPr lang="en-GB" sz="1300" b="1" dirty="0" smtClean="0"/>
              <a:t>Social </a:t>
            </a:r>
            <a:r>
              <a:rPr lang="en-GB" sz="1300" b="1" dirty="0"/>
              <a:t>Issues.</a:t>
            </a:r>
            <a:endParaRPr lang="en-GB" sz="1300" dirty="0"/>
          </a:p>
          <a:p>
            <a:endParaRPr lang="en-GB" sz="1300" dirty="0"/>
          </a:p>
        </p:txBody>
      </p:sp>
      <p:sp>
        <p:nvSpPr>
          <p:cNvPr id="5" name="Title 1"/>
          <p:cNvSpPr>
            <a:spLocks noGrp="1"/>
          </p:cNvSpPr>
          <p:nvPr>
            <p:ph type="title"/>
          </p:nvPr>
        </p:nvSpPr>
        <p:spPr>
          <a:xfrm>
            <a:off x="251520" y="112952"/>
            <a:ext cx="8640960" cy="651752"/>
          </a:xfrm>
        </p:spPr>
        <p:txBody>
          <a:bodyPr>
            <a:noAutofit/>
          </a:bodyPr>
          <a:lstStyle/>
          <a:p>
            <a:r>
              <a:rPr lang="en-GB" sz="2400" dirty="0" smtClean="0"/>
              <a:t>P4.2 </a:t>
            </a:r>
            <a:r>
              <a:rPr lang="en-GB" sz="2400" dirty="0"/>
              <a:t>- The smarter business environment - </a:t>
            </a:r>
            <a:r>
              <a:rPr lang="en-GB" sz="2400" dirty="0" smtClean="0"/>
              <a:t>Effects</a:t>
            </a:r>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2258923888"/>
              </p:ext>
            </p:extLst>
          </p:nvPr>
        </p:nvGraphicFramePr>
        <p:xfrm>
          <a:off x="204192" y="6093296"/>
          <a:ext cx="8760295" cy="360040"/>
        </p:xfrm>
        <a:graphic>
          <a:graphicData uri="http://schemas.openxmlformats.org/drawingml/2006/table">
            <a:tbl>
              <a:tblPr firstRow="1" bandRow="1">
                <a:tableStyleId>{5C22544A-7EE6-4342-B048-85BDC9FD1C3A}</a:tableStyleId>
              </a:tblPr>
              <a:tblGrid>
                <a:gridCol w="1199456"/>
                <a:gridCol w="1584176"/>
                <a:gridCol w="1944216"/>
                <a:gridCol w="4032447"/>
              </a:tblGrid>
              <a:tr h="360040">
                <a:tc>
                  <a:txBody>
                    <a:bodyPr/>
                    <a:lstStyle/>
                    <a:p>
                      <a:pPr algn="ctr"/>
                      <a:r>
                        <a:rPr lang="en-GB" sz="1400" b="1" dirty="0" smtClean="0"/>
                        <a:t>Acceptance</a:t>
                      </a:r>
                      <a:endParaRPr lang="en-GB" sz="1400" dirty="0"/>
                    </a:p>
                  </a:txBody>
                  <a:tcPr/>
                </a:tc>
                <a:tc>
                  <a:txBody>
                    <a:bodyPr/>
                    <a:lstStyle/>
                    <a:p>
                      <a:pPr algn="ctr"/>
                      <a:r>
                        <a:rPr lang="en-GB" sz="1400" b="1" dirty="0" smtClean="0"/>
                        <a:t>Communication</a:t>
                      </a:r>
                      <a:endParaRPr lang="en-GB" sz="1400" dirty="0"/>
                    </a:p>
                  </a:txBody>
                  <a:tcPr/>
                </a:tc>
                <a:tc>
                  <a:txBody>
                    <a:bodyPr/>
                    <a:lstStyle/>
                    <a:p>
                      <a:pPr algn="ctr"/>
                      <a:r>
                        <a:rPr lang="en-GB" sz="1400" b="1" dirty="0" smtClean="0"/>
                        <a:t>Exposure</a:t>
                      </a:r>
                      <a:r>
                        <a:rPr lang="en-GB" sz="1400" b="1" baseline="0" dirty="0" smtClean="0"/>
                        <a:t> to Threat</a:t>
                      </a:r>
                      <a:endParaRPr lang="en-GB" sz="1400" dirty="0"/>
                    </a:p>
                  </a:txBody>
                  <a:tcPr/>
                </a:tc>
                <a:tc>
                  <a:txBody>
                    <a:bodyPr/>
                    <a:lstStyle/>
                    <a:p>
                      <a:pPr algn="ctr"/>
                      <a:r>
                        <a:rPr lang="en-GB" sz="1400" b="1" dirty="0" smtClean="0"/>
                        <a:t>Reduced face to Face Communication</a:t>
                      </a:r>
                      <a:endParaRPr lang="en-GB" sz="1400" dirty="0" smtClean="0"/>
                    </a:p>
                  </a:txBody>
                  <a:tcPr/>
                </a:tc>
              </a:tr>
            </a:tbl>
          </a:graphicData>
        </a:graphic>
      </p:graphicFrame>
    </p:spTree>
    <p:extLst>
      <p:ext uri="{BB962C8B-B14F-4D97-AF65-F5344CB8AC3E}">
        <p14:creationId xmlns:p14="http://schemas.microsoft.com/office/powerpoint/2010/main" val="17980720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6158488" cy="5616624"/>
          </a:xfrm>
        </p:spPr>
        <p:txBody>
          <a:bodyPr>
            <a:noAutofit/>
          </a:bodyPr>
          <a:lstStyle/>
          <a:p>
            <a:r>
              <a:rPr lang="en-GB" sz="1600" dirty="0" smtClean="0"/>
              <a:t>The Smarter Planet concept is important for a number of reasons or at least the philosophy is important. The need to </a:t>
            </a:r>
            <a:r>
              <a:rPr lang="en-GB" sz="1600" dirty="0"/>
              <a:t>balance</a:t>
            </a:r>
            <a:r>
              <a:rPr lang="en-GB" sz="1600" dirty="0" smtClean="0"/>
              <a:t> all the previous problems and issues to make the world better rather than more convenient. IBM are selling the philosophy using their hardware and technology in the hope that the planet is made safer, better for all, free from issues.</a:t>
            </a:r>
          </a:p>
          <a:p>
            <a:r>
              <a:rPr lang="en-GB" sz="1600" dirty="0" smtClean="0"/>
              <a:t>The concept of “</a:t>
            </a:r>
            <a:r>
              <a:rPr lang="en-GB" sz="1600" dirty="0"/>
              <a:t>The more we know, the more we want to change </a:t>
            </a:r>
            <a:r>
              <a:rPr lang="en-GB" sz="1600" dirty="0" smtClean="0"/>
              <a:t>everything” is an ideal that all businesses write into their “Mission Statement” such an intent, designed to please customers.</a:t>
            </a:r>
          </a:p>
          <a:p>
            <a:r>
              <a:rPr lang="en-GB" sz="1600" b="1" dirty="0" smtClean="0"/>
              <a:t>IBM </a:t>
            </a:r>
            <a:r>
              <a:rPr lang="en-GB" sz="1600" b="1" dirty="0"/>
              <a:t>Smarter Planet Projects </a:t>
            </a:r>
            <a:r>
              <a:rPr lang="en-GB" sz="1600" dirty="0" smtClean="0"/>
              <a:t>is about a lot of things, it is about Parking</a:t>
            </a:r>
            <a:r>
              <a:rPr lang="en-GB" sz="1600" dirty="0"/>
              <a:t>, </a:t>
            </a:r>
            <a:r>
              <a:rPr lang="en-GB" sz="1600" dirty="0" smtClean="0"/>
              <a:t>about traffic management</a:t>
            </a:r>
            <a:r>
              <a:rPr lang="en-GB" sz="1600" dirty="0"/>
              <a:t> </a:t>
            </a:r>
            <a:r>
              <a:rPr lang="en-GB" sz="1600" dirty="0" smtClean="0"/>
              <a:t>and about Challenges </a:t>
            </a:r>
            <a:r>
              <a:rPr lang="en-GB" sz="1600" dirty="0"/>
              <a:t>through </a:t>
            </a:r>
            <a:r>
              <a:rPr lang="en-GB" sz="1600" dirty="0" smtClean="0"/>
              <a:t>technology.</a:t>
            </a:r>
          </a:p>
          <a:p>
            <a:r>
              <a:rPr lang="en-GB" sz="1600" dirty="0" smtClean="0"/>
              <a:t>For </a:t>
            </a:r>
            <a:r>
              <a:rPr lang="en-GB" sz="1600" b="1" dirty="0" smtClean="0"/>
              <a:t>Distinction</a:t>
            </a:r>
            <a:r>
              <a:rPr lang="en-GB" sz="1600" dirty="0" smtClean="0"/>
              <a:t> you need to research why </a:t>
            </a:r>
            <a:r>
              <a:rPr lang="en-GB" sz="1600" dirty="0"/>
              <a:t>the smarter planet concept is important to society as a whole. </a:t>
            </a:r>
            <a:r>
              <a:rPr lang="en-GB" sz="1600" dirty="0" smtClean="0"/>
              <a:t>You </a:t>
            </a:r>
            <a:r>
              <a:rPr lang="en-GB" sz="1600" dirty="0"/>
              <a:t>should consider the concept of the smarter planet, the underpinning concepts and ideas and why the concept is important for a range of factors</a:t>
            </a:r>
            <a:r>
              <a:rPr lang="en-GB" sz="1600" dirty="0" smtClean="0"/>
              <a:t>. Using the company website </a:t>
            </a:r>
            <a:r>
              <a:rPr lang="en-GB" sz="1600" dirty="0" smtClean="0">
                <a:hlinkClick r:id="rId2"/>
              </a:rPr>
              <a:t>here </a:t>
            </a:r>
            <a:r>
              <a:rPr lang="en-GB" sz="1600" dirty="0" smtClean="0"/>
              <a:t>and the PDF’s </a:t>
            </a:r>
            <a:r>
              <a:rPr lang="en-GB" sz="1600" dirty="0" smtClean="0">
                <a:hlinkClick r:id="rId3" action="ppaction://hlinkfile"/>
              </a:rPr>
              <a:t>1</a:t>
            </a:r>
            <a:r>
              <a:rPr lang="en-GB" sz="1600" dirty="0" smtClean="0"/>
              <a:t>, </a:t>
            </a:r>
            <a:r>
              <a:rPr lang="en-GB" sz="1600" dirty="0" smtClean="0">
                <a:hlinkClick r:id="rId4" action="ppaction://hlinkfile"/>
              </a:rPr>
              <a:t>2</a:t>
            </a:r>
            <a:r>
              <a:rPr lang="en-GB" sz="1600" dirty="0" smtClean="0"/>
              <a:t>, </a:t>
            </a:r>
            <a:r>
              <a:rPr lang="en-GB" sz="1600" dirty="0" smtClean="0">
                <a:hlinkClick r:id="rId5" action="ppaction://hlinkfile"/>
              </a:rPr>
              <a:t>3</a:t>
            </a:r>
            <a:r>
              <a:rPr lang="en-GB" sz="1600" dirty="0" smtClean="0"/>
              <a:t>, </a:t>
            </a:r>
            <a:r>
              <a:rPr lang="en-GB" sz="1600" dirty="0" smtClean="0">
                <a:hlinkClick r:id="rId6" action="ppaction://hlinkfile"/>
              </a:rPr>
              <a:t>4</a:t>
            </a:r>
            <a:r>
              <a:rPr lang="en-GB" sz="1600" dirty="0" smtClean="0"/>
              <a:t>, </a:t>
            </a:r>
            <a:r>
              <a:rPr lang="en-GB" sz="1600" dirty="0" smtClean="0">
                <a:hlinkClick r:id="rId7" action="ppaction://hlinkfile"/>
              </a:rPr>
              <a:t>5</a:t>
            </a:r>
            <a:r>
              <a:rPr lang="en-GB" sz="1600" dirty="0" smtClean="0"/>
              <a:t>.</a:t>
            </a:r>
          </a:p>
          <a:p>
            <a:pPr marL="109728" indent="0">
              <a:buNone/>
            </a:pPr>
            <a:r>
              <a:rPr lang="en-GB" sz="1600" b="1" dirty="0" smtClean="0"/>
              <a:t>Task 7 – D1.1 –</a:t>
            </a:r>
            <a:r>
              <a:rPr lang="en-GB" sz="1600" dirty="0" smtClean="0"/>
              <a:t> Discuss how the Smarter Planet concept is important to society with annotated evidence.</a:t>
            </a:r>
            <a:endParaRPr lang="en-GB" sz="1600" dirty="0"/>
          </a:p>
        </p:txBody>
      </p:sp>
      <p:sp>
        <p:nvSpPr>
          <p:cNvPr id="5" name="Title 1"/>
          <p:cNvSpPr txBox="1">
            <a:spLocks/>
          </p:cNvSpPr>
          <p:nvPr/>
        </p:nvSpPr>
        <p:spPr>
          <a:xfrm>
            <a:off x="251520" y="112952"/>
            <a:ext cx="8640960" cy="65175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D1.1 - The smarter business environment – Smarter Business</a:t>
            </a:r>
            <a:endParaRPr lang="en-US" sz="2200" dirty="0"/>
          </a:p>
        </p:txBody>
      </p:sp>
      <p:pic>
        <p:nvPicPr>
          <p:cNvPr id="102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88224" y="834943"/>
            <a:ext cx="2419174" cy="108188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588225" y="2204864"/>
            <a:ext cx="2360714" cy="102892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88224" y="3501008"/>
            <a:ext cx="2360715" cy="9442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76733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3998" cy="1872208"/>
          </a:xfrm>
        </p:spPr>
        <p:txBody>
          <a:bodyPr numCol="3" spcCol="36000">
            <a:noAutofit/>
          </a:bodyPr>
          <a:lstStyle/>
          <a:p>
            <a:r>
              <a:rPr lang="en-GB" sz="1600" dirty="0" smtClean="0"/>
              <a:t>banking </a:t>
            </a:r>
            <a:endParaRPr lang="en-GB" sz="1600" dirty="0"/>
          </a:p>
          <a:p>
            <a:r>
              <a:rPr lang="en-GB" sz="1600" dirty="0"/>
              <a:t>construction </a:t>
            </a:r>
          </a:p>
          <a:p>
            <a:r>
              <a:rPr lang="en-GB" sz="1600" dirty="0"/>
              <a:t>towns and cities </a:t>
            </a:r>
          </a:p>
          <a:p>
            <a:r>
              <a:rPr lang="en-GB" sz="1600" dirty="0"/>
              <a:t>computing and data storage </a:t>
            </a:r>
          </a:p>
          <a:p>
            <a:r>
              <a:rPr lang="en-GB" sz="1600" dirty="0"/>
              <a:t>education </a:t>
            </a:r>
          </a:p>
          <a:p>
            <a:r>
              <a:rPr lang="en-GB" sz="1600" dirty="0"/>
              <a:t>energy </a:t>
            </a:r>
          </a:p>
          <a:p>
            <a:r>
              <a:rPr lang="en-GB" sz="1600" dirty="0"/>
              <a:t>healthcare </a:t>
            </a:r>
          </a:p>
          <a:p>
            <a:r>
              <a:rPr lang="en-GB" sz="1600" dirty="0" smtClean="0"/>
              <a:t>infrastructures </a:t>
            </a:r>
            <a:endParaRPr lang="en-GB" sz="1600" dirty="0"/>
          </a:p>
          <a:p>
            <a:r>
              <a:rPr lang="en-GB" sz="1600" dirty="0"/>
              <a:t>oil </a:t>
            </a:r>
          </a:p>
          <a:p>
            <a:r>
              <a:rPr lang="en-GB" sz="1600" dirty="0"/>
              <a:t>products </a:t>
            </a:r>
          </a:p>
          <a:p>
            <a:r>
              <a:rPr lang="en-GB" sz="1600" dirty="0"/>
              <a:t>regulatory bodies </a:t>
            </a:r>
          </a:p>
          <a:p>
            <a:r>
              <a:rPr lang="en-GB" sz="1600" dirty="0"/>
              <a:t>retail </a:t>
            </a:r>
          </a:p>
          <a:p>
            <a:r>
              <a:rPr lang="en-GB" sz="1600" dirty="0"/>
              <a:t>telecoms </a:t>
            </a:r>
          </a:p>
          <a:p>
            <a:r>
              <a:rPr lang="en-GB" sz="1600" dirty="0"/>
              <a:t>transport</a:t>
            </a:r>
          </a:p>
          <a:p>
            <a:endParaRPr lang="en-GB" sz="1600" dirty="0"/>
          </a:p>
          <a:p>
            <a:pPr marL="0" indent="0">
              <a:buNone/>
            </a:pPr>
            <a:endParaRPr lang="en-US" sz="1600" dirty="0"/>
          </a:p>
        </p:txBody>
      </p:sp>
      <p:sp>
        <p:nvSpPr>
          <p:cNvPr id="2" name="Title 1"/>
          <p:cNvSpPr>
            <a:spLocks noGrp="1"/>
          </p:cNvSpPr>
          <p:nvPr>
            <p:ph type="title"/>
          </p:nvPr>
        </p:nvSpPr>
        <p:spPr>
          <a:xfrm>
            <a:off x="179512" y="116632"/>
            <a:ext cx="8751916" cy="648072"/>
          </a:xfrm>
        </p:spPr>
        <p:txBody>
          <a:bodyPr>
            <a:noAutofit/>
          </a:bodyPr>
          <a:lstStyle/>
          <a:p>
            <a:r>
              <a:rPr lang="en-GB" sz="2000" dirty="0" smtClean="0"/>
              <a:t>D1.2 </a:t>
            </a:r>
            <a:r>
              <a:rPr lang="en-GB" sz="2000" dirty="0"/>
              <a:t>- The smarter business environment – Smarter Business</a:t>
            </a:r>
            <a:endParaRPr lang="en-US" sz="2000" dirty="0"/>
          </a:p>
        </p:txBody>
      </p:sp>
      <p:sp>
        <p:nvSpPr>
          <p:cNvPr id="5" name="Rectangle 4"/>
          <p:cNvSpPr/>
          <p:nvPr/>
        </p:nvSpPr>
        <p:spPr>
          <a:xfrm>
            <a:off x="251520" y="2708920"/>
            <a:ext cx="8712968" cy="2446824"/>
          </a:xfrm>
          <a:prstGeom prst="rect">
            <a:avLst/>
          </a:prstGeom>
        </p:spPr>
        <p:txBody>
          <a:bodyPr wrap="square">
            <a:spAutoFit/>
          </a:bodyPr>
          <a:lstStyle/>
          <a:p>
            <a:r>
              <a:rPr lang="en-GB" sz="1700" dirty="0" smtClean="0"/>
              <a:t>The </a:t>
            </a:r>
            <a:r>
              <a:rPr lang="en-GB" sz="1700" dirty="0"/>
              <a:t>smarter planet concept is important to </a:t>
            </a:r>
            <a:r>
              <a:rPr lang="en-GB" sz="1700" dirty="0" smtClean="0"/>
              <a:t>businesses as a conceptual way of making them work better, together and globally. The industries listed above are of specific development targets for the Smarter Planet project. You </a:t>
            </a:r>
            <a:r>
              <a:rPr lang="en-GB" sz="1700" dirty="0"/>
              <a:t>should consider the concept of the smarter </a:t>
            </a:r>
            <a:r>
              <a:rPr lang="en-GB" sz="1700" dirty="0" smtClean="0"/>
              <a:t>planet on a more global scale, </a:t>
            </a:r>
            <a:r>
              <a:rPr lang="en-GB" sz="1700" dirty="0"/>
              <a:t>the underpinning concepts and ideas and why the concept is important for a range of factors. Using the company </a:t>
            </a:r>
            <a:r>
              <a:rPr lang="en-GB" sz="1700" dirty="0" smtClean="0"/>
              <a:t>overview of business website </a:t>
            </a:r>
            <a:r>
              <a:rPr lang="en-GB" sz="1700" dirty="0">
                <a:hlinkClick r:id="rId2"/>
              </a:rPr>
              <a:t>here </a:t>
            </a:r>
            <a:r>
              <a:rPr lang="en-GB" sz="1700" dirty="0"/>
              <a:t>and the PDF’s </a:t>
            </a:r>
            <a:r>
              <a:rPr lang="en-GB" sz="1700" dirty="0">
                <a:hlinkClick r:id="rId3" action="ppaction://hlinkfile"/>
              </a:rPr>
              <a:t>1</a:t>
            </a:r>
            <a:r>
              <a:rPr lang="en-GB" sz="1700" dirty="0"/>
              <a:t>, </a:t>
            </a:r>
            <a:r>
              <a:rPr lang="en-GB" sz="1700" dirty="0">
                <a:hlinkClick r:id="rId4" action="ppaction://hlinkfile"/>
              </a:rPr>
              <a:t>2</a:t>
            </a:r>
            <a:r>
              <a:rPr lang="en-GB" sz="1700" dirty="0"/>
              <a:t>, </a:t>
            </a:r>
            <a:r>
              <a:rPr lang="en-GB" sz="1700" dirty="0">
                <a:hlinkClick r:id="rId5" action="ppaction://hlinkfile"/>
              </a:rPr>
              <a:t>3</a:t>
            </a:r>
            <a:r>
              <a:rPr lang="en-GB" sz="1700" dirty="0"/>
              <a:t>, </a:t>
            </a:r>
            <a:r>
              <a:rPr lang="en-GB" sz="1700" dirty="0">
                <a:hlinkClick r:id="rId6" action="ppaction://hlinkfile"/>
              </a:rPr>
              <a:t>4</a:t>
            </a:r>
            <a:r>
              <a:rPr lang="en-GB" sz="1700" dirty="0"/>
              <a:t>, </a:t>
            </a:r>
            <a:r>
              <a:rPr lang="en-GB" sz="1700" dirty="0">
                <a:hlinkClick r:id="rId7" action="ppaction://hlinkfile"/>
              </a:rPr>
              <a:t>5</a:t>
            </a:r>
            <a:r>
              <a:rPr lang="en-GB" sz="1700" dirty="0" smtClean="0"/>
              <a:t>.</a:t>
            </a:r>
          </a:p>
          <a:p>
            <a:r>
              <a:rPr lang="en-GB" sz="1700" b="1" dirty="0"/>
              <a:t>Task </a:t>
            </a:r>
            <a:r>
              <a:rPr lang="en-GB" sz="1700" b="1" dirty="0" smtClean="0"/>
              <a:t>8 </a:t>
            </a:r>
            <a:r>
              <a:rPr lang="en-GB" sz="1700" b="1" dirty="0"/>
              <a:t>– D1.2 –</a:t>
            </a:r>
            <a:r>
              <a:rPr lang="en-GB" sz="1700" dirty="0"/>
              <a:t> </a:t>
            </a:r>
            <a:r>
              <a:rPr lang="en-GB" sz="1700" dirty="0" smtClean="0"/>
              <a:t>Produce a report Discussing how </a:t>
            </a:r>
            <a:r>
              <a:rPr lang="en-GB" sz="1700" dirty="0"/>
              <a:t>the Smarter Planet concept is important to </a:t>
            </a:r>
            <a:r>
              <a:rPr lang="en-GB" sz="1700" dirty="0" smtClean="0"/>
              <a:t>each business practice with </a:t>
            </a:r>
            <a:r>
              <a:rPr lang="en-GB" sz="1700" dirty="0"/>
              <a:t>annotated evidence</a:t>
            </a:r>
            <a:r>
              <a:rPr lang="en-GB" sz="1700" dirty="0" smtClean="0"/>
              <a:t>.</a:t>
            </a:r>
            <a:endParaRPr lang="en-GB" sz="1700" dirty="0"/>
          </a:p>
        </p:txBody>
      </p:sp>
      <p:graphicFrame>
        <p:nvGraphicFramePr>
          <p:cNvPr id="6" name="Table 5"/>
          <p:cNvGraphicFramePr>
            <a:graphicFrameLocks noGrp="1"/>
          </p:cNvGraphicFramePr>
          <p:nvPr>
            <p:extLst>
              <p:ext uri="{D42A27DB-BD31-4B8C-83A1-F6EECF244321}">
                <p14:modId xmlns:p14="http://schemas.microsoft.com/office/powerpoint/2010/main" val="462137345"/>
              </p:ext>
            </p:extLst>
          </p:nvPr>
        </p:nvGraphicFramePr>
        <p:xfrm>
          <a:off x="251519" y="5268808"/>
          <a:ext cx="8496945" cy="1112520"/>
        </p:xfrm>
        <a:graphic>
          <a:graphicData uri="http://schemas.openxmlformats.org/drawingml/2006/table">
            <a:tbl>
              <a:tblPr firstRow="1" bandRow="1">
                <a:tableStyleId>{5C22544A-7EE6-4342-B048-85BDC9FD1C3A}</a:tableStyleId>
              </a:tblPr>
              <a:tblGrid>
                <a:gridCol w="1368153"/>
                <a:gridCol w="1584176"/>
                <a:gridCol w="1728192"/>
                <a:gridCol w="2664296"/>
                <a:gridCol w="1152128"/>
              </a:tblGrid>
              <a:tr h="370840">
                <a:tc>
                  <a:txBody>
                    <a:bodyPr/>
                    <a:lstStyle/>
                    <a:p>
                      <a:pPr algn="ctr"/>
                      <a:r>
                        <a:rPr lang="en-GB" sz="1400" dirty="0" smtClean="0"/>
                        <a:t>Banking</a:t>
                      </a:r>
                      <a:endParaRPr lang="en-GB" sz="1400" dirty="0"/>
                    </a:p>
                  </a:txBody>
                  <a:tcPr/>
                </a:tc>
                <a:tc>
                  <a:txBody>
                    <a:bodyPr/>
                    <a:lstStyle/>
                    <a:p>
                      <a:pPr algn="ctr"/>
                      <a:r>
                        <a:rPr lang="en-GB" sz="1400" dirty="0" smtClean="0"/>
                        <a:t>Construction</a:t>
                      </a:r>
                      <a:endParaRPr lang="en-GB" sz="1400" dirty="0"/>
                    </a:p>
                  </a:txBody>
                  <a:tcPr/>
                </a:tc>
                <a:tc>
                  <a:txBody>
                    <a:bodyPr/>
                    <a:lstStyle/>
                    <a:p>
                      <a:pPr algn="ctr"/>
                      <a:r>
                        <a:rPr lang="en-GB" sz="1400" dirty="0" smtClean="0"/>
                        <a:t>Towns and Cities</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computing and data storage </a:t>
                      </a:r>
                    </a:p>
                  </a:txBody>
                  <a:tcPr/>
                </a:tc>
                <a:tc>
                  <a:txBody>
                    <a:bodyPr/>
                    <a:lstStyle/>
                    <a:p>
                      <a:pPr algn="ctr"/>
                      <a:r>
                        <a:rPr lang="en-GB" sz="1400" dirty="0" smtClean="0"/>
                        <a:t>education </a:t>
                      </a:r>
                      <a:endParaRPr lang="en-GB" sz="1400" dirty="0"/>
                    </a:p>
                  </a:txBody>
                  <a:tcPr/>
                </a:tc>
              </a:tr>
              <a:tr h="370840">
                <a:tc>
                  <a:txBody>
                    <a:bodyPr/>
                    <a:lstStyle/>
                    <a:p>
                      <a:pPr algn="ctr"/>
                      <a:r>
                        <a:rPr lang="en-GB" sz="1400" dirty="0" smtClean="0"/>
                        <a:t>energy </a:t>
                      </a:r>
                      <a:endParaRPr lang="en-GB" sz="1400" dirty="0"/>
                    </a:p>
                  </a:txBody>
                  <a:tcPr/>
                </a:tc>
                <a:tc>
                  <a:txBody>
                    <a:bodyPr/>
                    <a:lstStyle/>
                    <a:p>
                      <a:pPr algn="ctr"/>
                      <a:r>
                        <a:rPr lang="en-GB" sz="1400" dirty="0" smtClean="0"/>
                        <a:t>healthcare </a:t>
                      </a:r>
                      <a:endParaRPr lang="en-GB" sz="1400" dirty="0"/>
                    </a:p>
                  </a:txBody>
                  <a:tcPr/>
                </a:tc>
                <a:tc>
                  <a:txBody>
                    <a:bodyPr/>
                    <a:lstStyle/>
                    <a:p>
                      <a:pPr algn="ctr"/>
                      <a:r>
                        <a:rPr lang="en-GB" sz="1400" dirty="0" smtClean="0"/>
                        <a:t>infrastructures</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regulatory bodies </a:t>
                      </a:r>
                    </a:p>
                  </a:txBody>
                  <a:tcPr/>
                </a:tc>
                <a:tc>
                  <a:txBody>
                    <a:bodyPr/>
                    <a:lstStyle/>
                    <a:p>
                      <a:pPr algn="ctr"/>
                      <a:r>
                        <a:rPr lang="en-GB" sz="1400" dirty="0" smtClean="0"/>
                        <a:t>Products</a:t>
                      </a:r>
                      <a:endParaRPr lang="en-GB" sz="1400" dirty="0"/>
                    </a:p>
                  </a:txBody>
                  <a:tcPr/>
                </a:tc>
              </a:tr>
              <a:tr h="370840">
                <a:tc>
                  <a:txBody>
                    <a:bodyPr/>
                    <a:lstStyle/>
                    <a:p>
                      <a:pPr algn="ctr"/>
                      <a:r>
                        <a:rPr lang="en-GB" sz="1400" dirty="0" smtClean="0"/>
                        <a:t>oil</a:t>
                      </a:r>
                      <a:endParaRPr lang="en-GB" sz="1400" dirty="0"/>
                    </a:p>
                  </a:txBody>
                  <a:tcPr/>
                </a:tc>
                <a:tc>
                  <a:txBody>
                    <a:bodyPr/>
                    <a:lstStyle/>
                    <a:p>
                      <a:pPr algn="ctr"/>
                      <a:r>
                        <a:rPr lang="en-GB" sz="1400" dirty="0" smtClean="0"/>
                        <a:t>Retail</a:t>
                      </a:r>
                      <a:endParaRPr lang="en-GB" sz="1400" dirty="0"/>
                    </a:p>
                  </a:txBody>
                  <a:tcPr/>
                </a:tc>
                <a:tc>
                  <a:txBody>
                    <a:bodyPr/>
                    <a:lstStyle/>
                    <a:p>
                      <a:pPr algn="ctr"/>
                      <a:r>
                        <a:rPr lang="en-GB" sz="1400" dirty="0" smtClean="0"/>
                        <a:t>Telecoms</a:t>
                      </a:r>
                      <a:endParaRPr lang="en-GB" sz="1400" dirty="0"/>
                    </a:p>
                  </a:txBody>
                  <a:tcPr/>
                </a:tc>
                <a:tc>
                  <a:txBody>
                    <a:bodyPr/>
                    <a:lstStyle/>
                    <a:p>
                      <a:pPr algn="ctr"/>
                      <a:r>
                        <a:rPr lang="en-GB" sz="1400" dirty="0" smtClean="0"/>
                        <a:t>transport</a:t>
                      </a:r>
                      <a:endParaRPr lang="en-GB" sz="1400" dirty="0"/>
                    </a:p>
                  </a:txBody>
                  <a:tcPr/>
                </a:tc>
                <a:tc>
                  <a:txBody>
                    <a:bodyPr/>
                    <a:lstStyle/>
                    <a:p>
                      <a:pPr algn="ctr"/>
                      <a:endParaRPr lang="en-GB" sz="1400" dirty="0"/>
                    </a:p>
                  </a:txBody>
                  <a:tcPr/>
                </a:tc>
              </a:tr>
            </a:tbl>
          </a:graphicData>
        </a:graphic>
      </p:graphicFrame>
    </p:spTree>
    <p:extLst>
      <p:ext uri="{BB962C8B-B14F-4D97-AF65-F5344CB8AC3E}">
        <p14:creationId xmlns:p14="http://schemas.microsoft.com/office/powerpoint/2010/main" val="21415811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544616"/>
          </a:xfrm>
        </p:spPr>
        <p:txBody>
          <a:bodyPr>
            <a:noAutofit/>
          </a:bodyPr>
          <a:lstStyle/>
          <a:p>
            <a:pPr marL="109728" indent="0">
              <a:buNone/>
            </a:pPr>
            <a:r>
              <a:rPr lang="en-GB" sz="1700" b="1" dirty="0"/>
              <a:t>Task 1 – P2.1 – </a:t>
            </a:r>
            <a:r>
              <a:rPr lang="en-GB" sz="1700" dirty="0"/>
              <a:t>From 3 of the named categories, produce a timeline of technological change and explain the impact on </a:t>
            </a:r>
            <a:r>
              <a:rPr lang="en-GB" sz="1700" b="1" dirty="0"/>
              <a:t>social activity </a:t>
            </a:r>
            <a:r>
              <a:rPr lang="en-GB" sz="1700" dirty="0"/>
              <a:t>and </a:t>
            </a:r>
            <a:r>
              <a:rPr lang="en-GB" sz="1700" b="1" dirty="0"/>
              <a:t>business activity</a:t>
            </a:r>
            <a:r>
              <a:rPr lang="en-GB" sz="1700" dirty="0"/>
              <a:t> these technologies have made</a:t>
            </a:r>
            <a:r>
              <a:rPr lang="en-GB" sz="1700" dirty="0" smtClean="0"/>
              <a:t>.</a:t>
            </a:r>
          </a:p>
          <a:p>
            <a:pPr marL="109728" indent="0">
              <a:buNone/>
            </a:pPr>
            <a:r>
              <a:rPr lang="en-GB" sz="1800" b="1" dirty="0"/>
              <a:t>Task 2 – M1.1 - </a:t>
            </a:r>
            <a:r>
              <a:rPr lang="en-GB" sz="1800" dirty="0"/>
              <a:t>Evaluate with evidence the wider uses of these technological developments within an identified sector 	</a:t>
            </a:r>
          </a:p>
          <a:p>
            <a:pPr marL="109728" indent="0">
              <a:buNone/>
            </a:pPr>
            <a:r>
              <a:rPr lang="en-GB" sz="1700" b="1" dirty="0" smtClean="0"/>
              <a:t>Task 3 </a:t>
            </a:r>
            <a:r>
              <a:rPr lang="en-GB" sz="1700" b="1" dirty="0"/>
              <a:t>– </a:t>
            </a:r>
            <a:r>
              <a:rPr lang="en-GB" sz="1700" b="1" dirty="0" smtClean="0"/>
              <a:t>P3.1 </a:t>
            </a:r>
            <a:r>
              <a:rPr lang="en-GB" sz="1700" b="1" dirty="0"/>
              <a:t>– </a:t>
            </a:r>
            <a:r>
              <a:rPr lang="en-GB" sz="1700" dirty="0"/>
              <a:t>Using one of the selected businesses environment, discuss the impact this sector’s </a:t>
            </a:r>
            <a:r>
              <a:rPr lang="en-GB" sz="1700" dirty="0" smtClean="0"/>
              <a:t>technological </a:t>
            </a:r>
            <a:r>
              <a:rPr lang="en-GB" sz="1700" dirty="0"/>
              <a:t>revolution has made on </a:t>
            </a:r>
            <a:r>
              <a:rPr lang="en-GB" sz="1700" b="1" dirty="0"/>
              <a:t>Individuals.</a:t>
            </a:r>
            <a:endParaRPr lang="en-GB" sz="1700" dirty="0"/>
          </a:p>
          <a:p>
            <a:pPr marL="109728" indent="0">
              <a:buNone/>
            </a:pPr>
            <a:r>
              <a:rPr lang="en-GB" sz="1700" b="1" dirty="0" smtClean="0"/>
              <a:t>Task </a:t>
            </a:r>
            <a:r>
              <a:rPr lang="en-GB" sz="1700" b="1" dirty="0"/>
              <a:t>4</a:t>
            </a:r>
            <a:r>
              <a:rPr lang="en-GB" sz="1700" b="1" dirty="0" smtClean="0"/>
              <a:t> </a:t>
            </a:r>
            <a:r>
              <a:rPr lang="en-GB" sz="1700" b="1" dirty="0"/>
              <a:t>– </a:t>
            </a:r>
            <a:r>
              <a:rPr lang="en-GB" sz="1700" b="1" dirty="0" smtClean="0"/>
              <a:t>P3.2 </a:t>
            </a:r>
            <a:r>
              <a:rPr lang="en-GB" sz="1700" b="1" dirty="0"/>
              <a:t>– </a:t>
            </a:r>
            <a:r>
              <a:rPr lang="en-GB" sz="1700" dirty="0"/>
              <a:t>Using one of the selected businesses environment, discuss the impact this sector’s technological revolution has made on Individual</a:t>
            </a:r>
            <a:r>
              <a:rPr lang="en-GB" sz="1700" b="1" dirty="0"/>
              <a:t> lifestyles.</a:t>
            </a:r>
            <a:endParaRPr lang="en-GB" sz="1700" dirty="0"/>
          </a:p>
          <a:p>
            <a:pPr marL="109728" indent="0">
              <a:buNone/>
            </a:pPr>
            <a:r>
              <a:rPr lang="en-GB" sz="1700" b="1" dirty="0" smtClean="0"/>
              <a:t>Task </a:t>
            </a:r>
            <a:r>
              <a:rPr lang="en-GB" sz="1700" b="1" dirty="0"/>
              <a:t>5</a:t>
            </a:r>
            <a:r>
              <a:rPr lang="en-GB" sz="1700" b="1" dirty="0" smtClean="0"/>
              <a:t> </a:t>
            </a:r>
            <a:r>
              <a:rPr lang="en-GB" sz="1700" b="1" dirty="0"/>
              <a:t>– </a:t>
            </a:r>
            <a:r>
              <a:rPr lang="en-GB" sz="1700" b="1" dirty="0" smtClean="0"/>
              <a:t>P4.1 </a:t>
            </a:r>
            <a:r>
              <a:rPr lang="en-GB" sz="1700" b="1" dirty="0"/>
              <a:t>– </a:t>
            </a:r>
            <a:r>
              <a:rPr lang="en-GB" sz="1700" dirty="0"/>
              <a:t>Using one of the selected businesses environment, discuss the impact this sector’s technological revolution has made on </a:t>
            </a:r>
            <a:r>
              <a:rPr lang="en-GB" sz="1700" b="1" dirty="0"/>
              <a:t>Environmental Issues.</a:t>
            </a:r>
            <a:endParaRPr lang="en-GB" sz="1700" dirty="0"/>
          </a:p>
          <a:p>
            <a:pPr marL="109728" indent="0">
              <a:buNone/>
            </a:pPr>
            <a:r>
              <a:rPr lang="en-GB" sz="1700" b="1" dirty="0" smtClean="0"/>
              <a:t>Task </a:t>
            </a:r>
            <a:r>
              <a:rPr lang="en-GB" sz="1700" b="1" dirty="0"/>
              <a:t>6</a:t>
            </a:r>
            <a:r>
              <a:rPr lang="en-GB" sz="1700" b="1" dirty="0" smtClean="0"/>
              <a:t> </a:t>
            </a:r>
            <a:r>
              <a:rPr lang="en-GB" sz="1700" b="1" dirty="0"/>
              <a:t>– </a:t>
            </a:r>
            <a:r>
              <a:rPr lang="en-GB" sz="1700" b="1" dirty="0" smtClean="0"/>
              <a:t>P3.3 </a:t>
            </a:r>
            <a:r>
              <a:rPr lang="en-GB" sz="1700" b="1" dirty="0"/>
              <a:t>– </a:t>
            </a:r>
            <a:r>
              <a:rPr lang="en-GB" sz="1700" dirty="0"/>
              <a:t>Using one of the selected businesses environment, discuss the impact this sector’s technological revolution has made on </a:t>
            </a:r>
            <a:r>
              <a:rPr lang="en-GB" sz="1700" b="1" dirty="0"/>
              <a:t>Ethical Issues</a:t>
            </a:r>
            <a:r>
              <a:rPr lang="en-GB" sz="1700" b="1" dirty="0" smtClean="0"/>
              <a:t>.</a:t>
            </a:r>
          </a:p>
          <a:p>
            <a:pPr marL="109728" indent="0">
              <a:buNone/>
            </a:pPr>
            <a:r>
              <a:rPr lang="en-GB" sz="1700" b="1" dirty="0"/>
              <a:t>Task </a:t>
            </a:r>
            <a:r>
              <a:rPr lang="en-GB" sz="1700" b="1" dirty="0" smtClean="0"/>
              <a:t>7 – P4.2 </a:t>
            </a:r>
            <a:r>
              <a:rPr lang="en-GB" sz="1700" b="1" dirty="0"/>
              <a:t>– </a:t>
            </a:r>
            <a:r>
              <a:rPr lang="en-GB" sz="1700" dirty="0"/>
              <a:t>Using one of the selected businesses environment, discuss the impact this sector’s technological revolution has made on </a:t>
            </a:r>
            <a:r>
              <a:rPr lang="en-GB" sz="1700" b="1" dirty="0"/>
              <a:t>Social Issues.</a:t>
            </a:r>
            <a:endParaRPr lang="en-GB" sz="1700" dirty="0"/>
          </a:p>
          <a:p>
            <a:pPr marL="109728" indent="0">
              <a:buNone/>
            </a:pPr>
            <a:r>
              <a:rPr lang="en-GB" sz="1700" b="1" dirty="0" smtClean="0"/>
              <a:t>Task 8 </a:t>
            </a:r>
            <a:r>
              <a:rPr lang="en-GB" sz="1700" b="1" dirty="0"/>
              <a:t>– D1.1 –</a:t>
            </a:r>
            <a:r>
              <a:rPr lang="en-GB" sz="1700" dirty="0"/>
              <a:t> Discuss how the Smarter Planet concept is important to </a:t>
            </a:r>
            <a:r>
              <a:rPr lang="en-GB" sz="1700" b="1" dirty="0"/>
              <a:t>society</a:t>
            </a:r>
            <a:r>
              <a:rPr lang="en-GB" sz="1700" dirty="0"/>
              <a:t> with annotated evidence.</a:t>
            </a:r>
          </a:p>
          <a:p>
            <a:pPr marL="109728" indent="0">
              <a:buNone/>
            </a:pPr>
            <a:r>
              <a:rPr lang="en-GB" sz="1700" b="1" dirty="0" smtClean="0"/>
              <a:t>Task 9 </a:t>
            </a:r>
            <a:r>
              <a:rPr lang="en-GB" sz="1700" b="1" dirty="0"/>
              <a:t>– D1.2 –</a:t>
            </a:r>
            <a:r>
              <a:rPr lang="en-GB" sz="1700" dirty="0"/>
              <a:t> Produce a report Discussing how the Smarter Planet concept is important to each </a:t>
            </a:r>
            <a:r>
              <a:rPr lang="en-GB" sz="1700" b="1" dirty="0"/>
              <a:t>business practice </a:t>
            </a:r>
            <a:r>
              <a:rPr lang="en-GB" sz="1700" dirty="0"/>
              <a:t>with annotated evidence.</a:t>
            </a:r>
          </a:p>
        </p:txBody>
      </p:sp>
      <p:sp>
        <p:nvSpPr>
          <p:cNvPr id="3" name="Title 2"/>
          <p:cNvSpPr>
            <a:spLocks noGrp="1"/>
          </p:cNvSpPr>
          <p:nvPr>
            <p:ph type="title"/>
          </p:nvPr>
        </p:nvSpPr>
        <p:spPr>
          <a:xfrm>
            <a:off x="230832" y="116632"/>
            <a:ext cx="8733656" cy="792088"/>
          </a:xfrm>
        </p:spPr>
        <p:txBody>
          <a:bodyPr>
            <a:normAutofit fontScale="90000"/>
          </a:bodyPr>
          <a:lstStyle/>
          <a:p>
            <a:r>
              <a:rPr lang="en-GB" sz="3200" dirty="0" smtClean="0"/>
              <a:t>P2, P3, P4, M1 and D1 – Assessment Criteria</a:t>
            </a:r>
            <a:endParaRPr lang="en-GB" sz="3200" dirty="0"/>
          </a:p>
        </p:txBody>
      </p:sp>
    </p:spTree>
    <p:extLst>
      <p:ext uri="{BB962C8B-B14F-4D97-AF65-F5344CB8AC3E}">
        <p14:creationId xmlns:p14="http://schemas.microsoft.com/office/powerpoint/2010/main" val="18064105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720080"/>
          </a:xfrm>
        </p:spPr>
        <p:txBody>
          <a:bodyPr/>
          <a:lstStyle/>
          <a:p>
            <a:r>
              <a:rPr lang="en-GB" dirty="0" smtClean="0"/>
              <a:t>LO2 - Assessment Criteria</a:t>
            </a:r>
            <a:endParaRPr lang="en-GB" dirty="0"/>
          </a:p>
        </p:txBody>
      </p:sp>
      <p:sp>
        <p:nvSpPr>
          <p:cNvPr id="2" name="Content Placeholder 1"/>
          <p:cNvSpPr>
            <a:spLocks noGrp="1"/>
          </p:cNvSpPr>
          <p:nvPr>
            <p:ph idx="1"/>
          </p:nvPr>
        </p:nvSpPr>
        <p:spPr/>
        <p:txBody>
          <a:bodyPr/>
          <a:lstStyle/>
          <a:p>
            <a:endParaRPr lang="en-GB"/>
          </a:p>
        </p:txBody>
      </p:sp>
      <p:graphicFrame>
        <p:nvGraphicFramePr>
          <p:cNvPr id="5" name="Content Placeholder 3"/>
          <p:cNvGraphicFramePr>
            <a:graphicFrameLocks/>
          </p:cNvGraphicFramePr>
          <p:nvPr>
            <p:extLst>
              <p:ext uri="{D42A27DB-BD31-4B8C-83A1-F6EECF244321}">
                <p14:modId xmlns:p14="http://schemas.microsoft.com/office/powerpoint/2010/main" val="1685834276"/>
              </p:ext>
            </p:extLst>
          </p:nvPr>
        </p:nvGraphicFramePr>
        <p:xfrm>
          <a:off x="250825" y="908721"/>
          <a:ext cx="8713663" cy="5545541"/>
        </p:xfrm>
        <a:graphic>
          <a:graphicData uri="http://schemas.openxmlformats.org/drawingml/2006/table">
            <a:tbl>
              <a:tblPr firstRow="1" bandRow="1">
                <a:tableStyleId>{5C22544A-7EE6-4342-B048-85BDC9FD1C3A}</a:tableStyleId>
              </a:tblPr>
              <a:tblGrid>
                <a:gridCol w="360730"/>
                <a:gridCol w="1872213"/>
                <a:gridCol w="432048"/>
                <a:gridCol w="2016224"/>
                <a:gridCol w="2088232"/>
                <a:gridCol w="1944216"/>
              </a:tblGrid>
              <a:tr h="1151774">
                <a:tc gridSpan="2">
                  <a:txBody>
                    <a:bodyPr/>
                    <a:lstStyle/>
                    <a:p>
                      <a:r>
                        <a:rPr kumimoji="0" lang="en-GB" sz="1200" b="1" i="0" u="none" strike="noStrike" kern="1200" baseline="0" dirty="0" smtClean="0">
                          <a:solidFill>
                            <a:schemeClr val="lt1"/>
                          </a:solidFill>
                          <a:latin typeface="+mn-lt"/>
                          <a:ea typeface="+mn-ea"/>
                          <a:cs typeface="+mn-cs"/>
                        </a:rPr>
                        <a:t>Learning Outcome (LO)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learner will:</a:t>
                      </a:r>
                    </a:p>
                  </a:txBody>
                  <a:tcPr/>
                </a:tc>
                <a:tc hMerge="1">
                  <a:txBody>
                    <a:bodyPr/>
                    <a:lstStyle/>
                    <a:p>
                      <a:endParaRPr lang="en-GB"/>
                    </a:p>
                  </a:txBody>
                  <a:tcPr/>
                </a:tc>
                <a:tc gridSpan="2">
                  <a:txBody>
                    <a:bodyPr/>
                    <a:lstStyle/>
                    <a:p>
                      <a:r>
                        <a:rPr kumimoji="0" lang="en-GB" sz="1200" b="1" i="0" u="none" strike="noStrike" kern="1200" baseline="0" dirty="0" smtClean="0">
                          <a:solidFill>
                            <a:schemeClr val="lt1"/>
                          </a:solidFill>
                          <a:latin typeface="+mn-lt"/>
                          <a:ea typeface="+mn-ea"/>
                          <a:cs typeface="+mn-cs"/>
                        </a:rPr>
                        <a:t>Pass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assessment criteria are the pass requirements for this unit. </a:t>
                      </a:r>
                    </a:p>
                    <a:p>
                      <a:r>
                        <a:rPr kumimoji="0" lang="en-GB" sz="1200" b="0" i="0" u="none" strike="noStrike" kern="1200" baseline="0" dirty="0" smtClean="0">
                          <a:solidFill>
                            <a:schemeClr val="lt1"/>
                          </a:solidFill>
                          <a:latin typeface="+mn-lt"/>
                          <a:ea typeface="+mn-ea"/>
                          <a:cs typeface="+mn-cs"/>
                        </a:rPr>
                        <a:t>The learner can: </a:t>
                      </a:r>
                    </a:p>
                  </a:txBody>
                  <a:tcPr/>
                </a:tc>
                <a:tc hMerge="1">
                  <a:txBody>
                    <a:bodyPr/>
                    <a:lstStyle/>
                    <a:p>
                      <a:endParaRPr lang="en-GB"/>
                    </a:p>
                  </a:txBody>
                  <a:tcPr/>
                </a:tc>
                <a:tc>
                  <a:txBody>
                    <a:bodyPr/>
                    <a:lstStyle/>
                    <a:p>
                      <a:r>
                        <a:rPr kumimoji="0" lang="en-GB" sz="1200" b="1" i="0" u="none" strike="noStrike" kern="1200" baseline="0" dirty="0" smtClean="0">
                          <a:solidFill>
                            <a:schemeClr val="lt1"/>
                          </a:solidFill>
                          <a:latin typeface="+mn-lt"/>
                          <a:ea typeface="+mn-ea"/>
                          <a:cs typeface="+mn-cs"/>
                        </a:rPr>
                        <a:t>Merit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merit the evidence must show that, in addition to the pass criteria, the learner is able to: </a:t>
                      </a:r>
                    </a:p>
                  </a:txBody>
                  <a:tcPr/>
                </a:tc>
                <a:tc>
                  <a:txBody>
                    <a:bodyPr/>
                    <a:lstStyle/>
                    <a:p>
                      <a:r>
                        <a:rPr kumimoji="0" lang="en-GB" sz="1200" b="1" i="0" u="none" strike="noStrike" kern="1200" baseline="0" dirty="0" smtClean="0">
                          <a:solidFill>
                            <a:schemeClr val="lt1"/>
                          </a:solidFill>
                          <a:latin typeface="+mn-lt"/>
                          <a:ea typeface="+mn-ea"/>
                          <a:cs typeface="+mn-cs"/>
                        </a:rPr>
                        <a:t>Distinction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distinction the evidence must show that, in addition to the pass and merit criteria, the learner is able to: </a:t>
                      </a:r>
                    </a:p>
                  </a:txBody>
                  <a:tcPr/>
                </a:tc>
              </a:tr>
              <a:tr h="797382">
                <a:tc>
                  <a:txBody>
                    <a:bodyPr/>
                    <a:lstStyle/>
                    <a:p>
                      <a:r>
                        <a:rPr lang="en-GB" sz="1200" dirty="0" smtClean="0"/>
                        <a:t>1</a:t>
                      </a:r>
                      <a:endParaRPr lang="en-GB" sz="1200" dirty="0"/>
                    </a:p>
                  </a:txBody>
                  <a:tcPr>
                    <a:solidFill>
                      <a:schemeClr val="bg2">
                        <a:lumMod val="90000"/>
                      </a:schemeClr>
                    </a:solidFill>
                  </a:tcPr>
                </a:tc>
                <a:tc>
                  <a:txBody>
                    <a:bodyPr/>
                    <a:lstStyle/>
                    <a:p>
                      <a:r>
                        <a:rPr kumimoji="0" lang="en-GB" sz="1200" b="0" i="0" u="none" strike="noStrike" kern="1200" baseline="0" dirty="0" smtClean="0">
                          <a:solidFill>
                            <a:schemeClr val="dk1"/>
                          </a:solidFill>
                          <a:latin typeface="+mn-lt"/>
                          <a:ea typeface="+mn-ea"/>
                          <a:cs typeface="+mn-cs"/>
                        </a:rPr>
                        <a:t>Understand what is</a:t>
                      </a:r>
                    </a:p>
                    <a:p>
                      <a:r>
                        <a:rPr kumimoji="0" lang="en-GB" sz="1200" b="0" i="0" u="none" strike="noStrike" kern="1200" baseline="0" dirty="0" smtClean="0">
                          <a:solidFill>
                            <a:schemeClr val="dk1"/>
                          </a:solidFill>
                          <a:latin typeface="+mn-lt"/>
                          <a:ea typeface="+mn-ea"/>
                          <a:cs typeface="+mn-cs"/>
                        </a:rPr>
                        <a:t>meant by a smarter</a:t>
                      </a:r>
                    </a:p>
                    <a:p>
                      <a:r>
                        <a:rPr kumimoji="0" lang="en-GB" sz="1200" b="0" i="0" u="none" strike="noStrike" kern="1200" baseline="0" dirty="0" smtClean="0">
                          <a:solidFill>
                            <a:schemeClr val="dk1"/>
                          </a:solidFill>
                          <a:latin typeface="+mn-lt"/>
                          <a:ea typeface="+mn-ea"/>
                          <a:cs typeface="+mn-cs"/>
                        </a:rPr>
                        <a:t>planet</a:t>
                      </a:r>
                    </a:p>
                  </a:txBody>
                  <a:tcPr>
                    <a:solidFill>
                      <a:schemeClr val="bg2">
                        <a:lumMod val="90000"/>
                      </a:schemeClr>
                    </a:solidFill>
                  </a:tcPr>
                </a:tc>
                <a:tc>
                  <a:txBody>
                    <a:bodyPr/>
                    <a:lstStyle/>
                    <a:p>
                      <a:r>
                        <a:rPr lang="en-GB" sz="1200" dirty="0" smtClean="0"/>
                        <a:t>P1</a:t>
                      </a:r>
                      <a:endParaRPr lang="en-GB" sz="1200" dirty="0"/>
                    </a:p>
                  </a:txBody>
                  <a:tcPr>
                    <a:solidFill>
                      <a:schemeClr val="bg2">
                        <a:lumMod val="9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Explain how changes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in technology have</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evolved over the last</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century</a:t>
                      </a:r>
                    </a:p>
                  </a:txBody>
                  <a:tcPr>
                    <a:solidFill>
                      <a:schemeClr val="bg2">
                        <a:lumMod val="90000"/>
                      </a:schemeClr>
                    </a:solidFill>
                  </a:tcPr>
                </a:tc>
                <a:tc>
                  <a:txBody>
                    <a:bodyPr/>
                    <a:lstStyle/>
                    <a:p>
                      <a:endParaRPr kumimoji="0" lang="en-GB" sz="1800" b="0" i="0" u="none" strike="noStrike" kern="1200" baseline="0" dirty="0" smtClean="0">
                        <a:solidFill>
                          <a:schemeClr val="dk1"/>
                        </a:solidFill>
                        <a:latin typeface="+mn-lt"/>
                        <a:ea typeface="+mn-ea"/>
                        <a:cs typeface="+mn-cs"/>
                      </a:endParaRPr>
                    </a:p>
                  </a:txBody>
                  <a:tcPr>
                    <a:solidFill>
                      <a:schemeClr val="bg2">
                        <a:lumMod val="90000"/>
                      </a:schemeClr>
                    </a:solidFill>
                  </a:tcPr>
                </a:tc>
                <a:tc>
                  <a:txBody>
                    <a:bodyPr/>
                    <a:lstStyle/>
                    <a:p>
                      <a:endParaRPr lang="en-GB" sz="1200" dirty="0"/>
                    </a:p>
                  </a:txBody>
                  <a:tcPr>
                    <a:solidFill>
                      <a:schemeClr val="bg2">
                        <a:lumMod val="90000"/>
                      </a:schemeClr>
                    </a:solidFill>
                  </a:tcPr>
                </a:tc>
              </a:tr>
              <a:tr h="974578">
                <a:tc>
                  <a:txBody>
                    <a:bodyPr/>
                    <a:lstStyle/>
                    <a:p>
                      <a:endParaRPr lang="en-GB" dirty="0"/>
                    </a:p>
                  </a:txBody>
                  <a:tcPr>
                    <a:solidFill>
                      <a:srgbClr val="FFC000"/>
                    </a:solidFill>
                  </a:tcPr>
                </a:tc>
                <a:tc>
                  <a:txBody>
                    <a:bodyPr/>
                    <a:lstStyle/>
                    <a:p>
                      <a:endParaRPr lang="en-GB" dirty="0"/>
                    </a:p>
                  </a:txBody>
                  <a:tcPr>
                    <a:solidFill>
                      <a:srgbClr val="FFC000"/>
                    </a:solidFill>
                  </a:tcPr>
                </a:tc>
                <a:tc>
                  <a:txBody>
                    <a:bodyPr/>
                    <a:lstStyle/>
                    <a:p>
                      <a:pPr marL="0" algn="l" rtl="0" eaLnBrk="1" latinLnBrk="0" hangingPunct="1"/>
                      <a:r>
                        <a:rPr kumimoji="0" lang="en-GB" sz="1200" b="0" i="0" u="none" strike="noStrike" kern="1200" baseline="0" dirty="0" smtClean="0">
                          <a:solidFill>
                            <a:schemeClr val="dk1"/>
                          </a:solidFill>
                          <a:latin typeface="+mn-lt"/>
                          <a:ea typeface="+mn-ea"/>
                          <a:cs typeface="+mn-cs"/>
                        </a:rPr>
                        <a:t>P2</a:t>
                      </a:r>
                      <a:endParaRPr kumimoji="0" lang="en-GB" sz="1200" b="0" i="0" u="none" strike="noStrike" kern="1200" baseline="0" dirty="0">
                        <a:solidFill>
                          <a:schemeClr val="dk1"/>
                        </a:solidFill>
                        <a:latin typeface="+mn-lt"/>
                        <a:ea typeface="+mn-ea"/>
                        <a:cs typeface="+mn-cs"/>
                      </a:endParaRP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explain how evolutions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in technology have</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impacted on everyday</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life</a:t>
                      </a:r>
                    </a:p>
                  </a:txBody>
                  <a:tcPr>
                    <a:solidFill>
                      <a:srgbClr val="FFC000"/>
                    </a:solidFill>
                  </a:tcPr>
                </a:tc>
                <a:tc>
                  <a:txBody>
                    <a:bodyPr/>
                    <a:lstStyle/>
                    <a:p>
                      <a:pPr marL="0" algn="l" rtl="0" eaLnBrk="1" latinLnBrk="0" hangingPunct="1"/>
                      <a:r>
                        <a:rPr kumimoji="0" lang="en-GB" sz="1200" b="0" i="0" u="none" strike="noStrike" kern="1200" baseline="0" dirty="0" smtClean="0">
                          <a:solidFill>
                            <a:schemeClr val="dk1"/>
                          </a:solidFill>
                          <a:latin typeface="+mn-lt"/>
                          <a:ea typeface="+mn-ea"/>
                          <a:cs typeface="+mn-cs"/>
                        </a:rPr>
                        <a:t>M1 - Evaluate the wider uses of these technological</a:t>
                      </a:r>
                    </a:p>
                    <a:p>
                      <a:pPr marL="0" algn="l" rtl="0" eaLnBrk="1" latinLnBrk="0" hangingPunct="1"/>
                      <a:r>
                        <a:rPr kumimoji="0" lang="en-GB" sz="1200" b="0" i="0" u="none" strike="noStrike" kern="1200" baseline="0" dirty="0" smtClean="0">
                          <a:solidFill>
                            <a:schemeClr val="dk1"/>
                          </a:solidFill>
                          <a:latin typeface="+mn-lt"/>
                          <a:ea typeface="+mn-ea"/>
                          <a:cs typeface="+mn-cs"/>
                        </a:rPr>
                        <a:t>developments within</a:t>
                      </a:r>
                    </a:p>
                    <a:p>
                      <a:pPr marL="0" algn="l" rtl="0" eaLnBrk="1" latinLnBrk="0" hangingPunct="1"/>
                      <a:r>
                        <a:rPr kumimoji="0" lang="en-GB" sz="1200" b="0" i="0" u="none" strike="noStrike" kern="1200" baseline="0" dirty="0" smtClean="0">
                          <a:solidFill>
                            <a:schemeClr val="dk1"/>
                          </a:solidFill>
                          <a:latin typeface="+mn-lt"/>
                          <a:ea typeface="+mn-ea"/>
                          <a:cs typeface="+mn-cs"/>
                        </a:rPr>
                        <a:t>an identified sector</a:t>
                      </a:r>
                    </a:p>
                  </a:txBody>
                  <a:tcPr>
                    <a:solidFill>
                      <a:srgbClr val="FFC000"/>
                    </a:solidFill>
                  </a:tcPr>
                </a:tc>
                <a:tc>
                  <a:txBody>
                    <a:bodyPr/>
                    <a:lstStyle/>
                    <a:p>
                      <a:pPr marL="0" algn="l" rtl="0" eaLnBrk="1" latinLnBrk="0" hangingPunct="1"/>
                      <a:r>
                        <a:rPr kumimoji="0" lang="en-GB" sz="1200" b="0" i="0" u="none" strike="noStrike" kern="1200" baseline="0" dirty="0" smtClean="0">
                          <a:solidFill>
                            <a:schemeClr val="dk1"/>
                          </a:solidFill>
                          <a:latin typeface="+mn-lt"/>
                          <a:ea typeface="+mn-ea"/>
                          <a:cs typeface="+mn-cs"/>
                        </a:rPr>
                        <a:t>D1 - Discuss why the smarter planet concept is important to society as a whole</a:t>
                      </a:r>
                      <a:endParaRPr kumimoji="0" lang="en-GB" sz="1200" b="0" i="0" u="none" strike="noStrike" kern="1200" baseline="0" dirty="0">
                        <a:solidFill>
                          <a:schemeClr val="dk1"/>
                        </a:solidFill>
                        <a:latin typeface="+mn-lt"/>
                        <a:ea typeface="+mn-ea"/>
                        <a:cs typeface="+mn-cs"/>
                      </a:endParaRPr>
                    </a:p>
                  </a:txBody>
                  <a:tcPr>
                    <a:solidFill>
                      <a:srgbClr val="FFC000"/>
                    </a:solidFill>
                  </a:tcPr>
                </a:tc>
              </a:tr>
              <a:tr h="797382">
                <a:tc>
                  <a:txBody>
                    <a:bodyPr/>
                    <a:lstStyle/>
                    <a:p>
                      <a:pPr marL="0" algn="l" rtl="0" eaLnBrk="1" latinLnBrk="0" hangingPunct="1"/>
                      <a:r>
                        <a:rPr kumimoji="0" lang="en-GB" sz="1200" b="0" i="0" u="none" strike="noStrike" kern="1200" baseline="0" dirty="0" smtClean="0">
                          <a:solidFill>
                            <a:schemeClr val="dk1"/>
                          </a:solidFill>
                          <a:latin typeface="+mn-lt"/>
                          <a:ea typeface="+mn-ea"/>
                          <a:cs typeface="+mn-cs"/>
                        </a:rPr>
                        <a:t>2</a:t>
                      </a:r>
                      <a:endParaRPr kumimoji="0" lang="en-GB" sz="1200" b="0" i="0" u="none" strike="noStrike" kern="1200" baseline="0" dirty="0">
                        <a:solidFill>
                          <a:schemeClr val="dk1"/>
                        </a:solidFill>
                        <a:latin typeface="+mn-lt"/>
                        <a:ea typeface="+mn-ea"/>
                        <a:cs typeface="+mn-cs"/>
                      </a:endParaRPr>
                    </a:p>
                  </a:txBody>
                  <a:tcPr>
                    <a:solidFill>
                      <a:srgbClr val="FFC000"/>
                    </a:solidFill>
                  </a:tcPr>
                </a:tc>
                <a:tc>
                  <a:txBody>
                    <a:bodyPr/>
                    <a:lstStyle/>
                    <a:p>
                      <a:r>
                        <a:rPr kumimoji="0" lang="en-GB" sz="1200" b="0" i="0" u="none" strike="noStrike" kern="1200" baseline="0" dirty="0" smtClean="0">
                          <a:solidFill>
                            <a:schemeClr val="dk1"/>
                          </a:solidFill>
                          <a:latin typeface="+mn-lt"/>
                          <a:ea typeface="+mn-ea"/>
                          <a:cs typeface="+mn-cs"/>
                        </a:rPr>
                        <a:t>Understand the changing smarter</a:t>
                      </a:r>
                    </a:p>
                    <a:p>
                      <a:r>
                        <a:rPr kumimoji="0" lang="en-GB" sz="1200" b="0" i="0" u="none" strike="noStrike" kern="1200" baseline="0" dirty="0" smtClean="0">
                          <a:solidFill>
                            <a:schemeClr val="dk1"/>
                          </a:solidFill>
                          <a:latin typeface="+mn-lt"/>
                          <a:ea typeface="+mn-ea"/>
                          <a:cs typeface="+mn-cs"/>
                        </a:rPr>
                        <a:t>business environment</a:t>
                      </a:r>
                    </a:p>
                  </a:txBody>
                  <a:tcPr>
                    <a:solidFill>
                      <a:srgbClr val="FFC000"/>
                    </a:solidFill>
                  </a:tcPr>
                </a:tc>
                <a:tc>
                  <a:txBody>
                    <a:bodyPr/>
                    <a:lstStyle/>
                    <a:p>
                      <a:r>
                        <a:rPr lang="en-GB" sz="1200" dirty="0" smtClean="0"/>
                        <a:t>P3</a:t>
                      </a:r>
                      <a:endParaRPr lang="en-GB" sz="12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Explain the benefits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and beneficiaries of</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improved technologies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to business</a:t>
                      </a:r>
                    </a:p>
                  </a:txBody>
                  <a:tcPr>
                    <a:solidFill>
                      <a:srgbClr val="FFC000"/>
                    </a:solidFill>
                  </a:tcPr>
                </a:tc>
                <a:tc>
                  <a:txBody>
                    <a:bodyPr/>
                    <a:lstStyle/>
                    <a:p>
                      <a:endParaRPr kumimoji="0" lang="en-GB" sz="1200" b="0" i="0" u="none" strike="noStrike" kern="1200" baseline="0" dirty="0">
                        <a:solidFill>
                          <a:schemeClr val="dk1"/>
                        </a:solidFill>
                        <a:latin typeface="+mn-lt"/>
                        <a:ea typeface="+mn-ea"/>
                        <a:cs typeface="+mn-cs"/>
                      </a:endParaRPr>
                    </a:p>
                  </a:txBody>
                  <a:tcPr>
                    <a:solidFill>
                      <a:srgbClr val="FFC000"/>
                    </a:solidFill>
                  </a:tcPr>
                </a:tc>
                <a:tc>
                  <a:txBody>
                    <a:bodyPr/>
                    <a:lstStyle/>
                    <a:p>
                      <a:endParaRPr kumimoji="0" lang="en-GB" sz="1200" b="0" i="0" u="none" strike="noStrike" kern="1200" baseline="0" dirty="0" smtClean="0">
                        <a:solidFill>
                          <a:schemeClr val="dk1"/>
                        </a:solidFill>
                        <a:latin typeface="+mn-lt"/>
                        <a:ea typeface="+mn-ea"/>
                        <a:cs typeface="+mn-cs"/>
                      </a:endParaRPr>
                    </a:p>
                  </a:txBody>
                  <a:tcPr>
                    <a:solidFill>
                      <a:srgbClr val="FFC000"/>
                    </a:solidFill>
                  </a:tcPr>
                </a:tc>
              </a:tr>
              <a:tr h="797382">
                <a:tc>
                  <a:txBody>
                    <a:bodyPr/>
                    <a:lstStyle/>
                    <a:p>
                      <a:endParaRPr lang="en-GB" sz="1200" dirty="0"/>
                    </a:p>
                  </a:txBody>
                  <a:tcPr>
                    <a:solidFill>
                      <a:srgbClr val="FFC000"/>
                    </a:solidFill>
                  </a:tcPr>
                </a:tc>
                <a:tc>
                  <a:txBody>
                    <a:bodyPr/>
                    <a:lstStyle/>
                    <a:p>
                      <a:endParaRPr kumimoji="0" lang="en-GB" sz="1200" b="0" i="0" u="none" strike="noStrike" kern="1200" baseline="0" dirty="0" smtClean="0">
                        <a:solidFill>
                          <a:schemeClr val="dk1"/>
                        </a:solidFill>
                        <a:latin typeface="+mn-lt"/>
                        <a:ea typeface="+mn-ea"/>
                        <a:cs typeface="+mn-cs"/>
                      </a:endParaRPr>
                    </a:p>
                  </a:txBody>
                  <a:tcPr>
                    <a:solidFill>
                      <a:srgbClr val="FFC000"/>
                    </a:solidFill>
                  </a:tcPr>
                </a:tc>
                <a:tc>
                  <a:txBody>
                    <a:bodyPr/>
                    <a:lstStyle/>
                    <a:p>
                      <a:r>
                        <a:rPr lang="en-GB" sz="1200" dirty="0" smtClean="0"/>
                        <a:t>P4</a:t>
                      </a:r>
                      <a:endParaRPr lang="en-GB" sz="12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Explain how advances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across business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sectors have brought</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additional challenges</a:t>
                      </a:r>
                    </a:p>
                  </a:txBody>
                  <a:tcPr>
                    <a:solidFill>
                      <a:srgbClr val="FFC000"/>
                    </a:solidFill>
                  </a:tcPr>
                </a:tc>
                <a:tc>
                  <a:txBody>
                    <a:bodyPr/>
                    <a:lstStyle/>
                    <a:p>
                      <a:endParaRPr kumimoji="0" lang="en-GB" sz="1200" b="0" i="0" u="none" strike="noStrike" kern="1200" baseline="0" dirty="0">
                        <a:solidFill>
                          <a:schemeClr val="dk1"/>
                        </a:solidFill>
                        <a:latin typeface="+mn-lt"/>
                        <a:ea typeface="+mn-ea"/>
                        <a:cs typeface="+mn-cs"/>
                      </a:endParaRPr>
                    </a:p>
                  </a:txBody>
                  <a:tcPr>
                    <a:solidFill>
                      <a:srgbClr val="FFC000"/>
                    </a:solidFill>
                  </a:tcPr>
                </a:tc>
                <a:tc>
                  <a:txBody>
                    <a:bodyPr/>
                    <a:lstStyle/>
                    <a:p>
                      <a:endParaRPr kumimoji="0" lang="en-GB" sz="1200" b="0" i="0" u="none" strike="noStrike" kern="1200" baseline="0" dirty="0" smtClean="0">
                        <a:solidFill>
                          <a:schemeClr val="dk1"/>
                        </a:solidFill>
                        <a:latin typeface="+mn-lt"/>
                        <a:ea typeface="+mn-ea"/>
                        <a:cs typeface="+mn-cs"/>
                      </a:endParaRPr>
                    </a:p>
                  </a:txBody>
                  <a:tcPr>
                    <a:solidFill>
                      <a:srgbClr val="FFC000"/>
                    </a:solidFill>
                  </a:tcPr>
                </a:tc>
              </a:tr>
              <a:tr h="882101">
                <a:tc>
                  <a:txBody>
                    <a:bodyPr/>
                    <a:lstStyle/>
                    <a:p>
                      <a:r>
                        <a:rPr lang="en-GB" sz="1200" dirty="0" smtClean="0"/>
                        <a:t>3</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Understand how</a:t>
                      </a:r>
                    </a:p>
                    <a:p>
                      <a:r>
                        <a:rPr kumimoji="0" lang="en-GB" sz="1200" b="0" i="0" u="none" strike="noStrike" kern="1200" baseline="0" dirty="0" smtClean="0">
                          <a:solidFill>
                            <a:schemeClr val="dk1"/>
                          </a:solidFill>
                          <a:latin typeface="+mn-lt"/>
                          <a:ea typeface="+mn-ea"/>
                          <a:cs typeface="+mn-cs"/>
                        </a:rPr>
                        <a:t>smarter planet</a:t>
                      </a:r>
                    </a:p>
                    <a:p>
                      <a:r>
                        <a:rPr kumimoji="0" lang="en-GB" sz="1200" b="0" i="0" u="none" strike="noStrike" kern="1200" baseline="0" dirty="0" smtClean="0">
                          <a:solidFill>
                            <a:schemeClr val="dk1"/>
                          </a:solidFill>
                          <a:latin typeface="+mn-lt"/>
                          <a:ea typeface="+mn-ea"/>
                          <a:cs typeface="+mn-cs"/>
                        </a:rPr>
                        <a:t>technologies could be</a:t>
                      </a:r>
                    </a:p>
                    <a:p>
                      <a:r>
                        <a:rPr kumimoji="0" lang="en-GB" sz="1200" b="0" i="0" u="none" strike="noStrike" kern="1200" baseline="0" dirty="0" smtClean="0">
                          <a:solidFill>
                            <a:schemeClr val="dk1"/>
                          </a:solidFill>
                          <a:latin typeface="+mn-lt"/>
                          <a:ea typeface="+mn-ea"/>
                          <a:cs typeface="+mn-cs"/>
                        </a:rPr>
                        <a:t>further developed</a:t>
                      </a:r>
                    </a:p>
                  </a:txBody>
                  <a:tcPr/>
                </a:tc>
                <a:tc>
                  <a:txBody>
                    <a:bodyPr/>
                    <a:lstStyle/>
                    <a:p>
                      <a:r>
                        <a:rPr lang="en-GB" sz="1200" dirty="0" smtClean="0"/>
                        <a:t>P5</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Explain how advances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to technology could be</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improved or extended</a:t>
                      </a:r>
                    </a:p>
                  </a:txBody>
                  <a:tcPr/>
                </a:tc>
                <a:tc>
                  <a:txBody>
                    <a:bodyPr/>
                    <a:lstStyle/>
                    <a:p>
                      <a:r>
                        <a:rPr kumimoji="0" lang="en-GB" sz="1200" b="0" i="0" u="none" strike="noStrike" kern="1200" baseline="0" dirty="0" smtClean="0">
                          <a:solidFill>
                            <a:schemeClr val="dk1"/>
                          </a:solidFill>
                          <a:latin typeface="+mn-lt"/>
                          <a:ea typeface="+mn-ea"/>
                          <a:cs typeface="+mn-cs"/>
                        </a:rPr>
                        <a:t>M2 - Discuss how</a:t>
                      </a:r>
                    </a:p>
                    <a:p>
                      <a:r>
                        <a:rPr kumimoji="0" lang="en-GB" sz="1200" b="0" i="0" u="none" strike="noStrike" kern="1200" baseline="0" dirty="0" smtClean="0">
                          <a:solidFill>
                            <a:schemeClr val="dk1"/>
                          </a:solidFill>
                          <a:latin typeface="+mn-lt"/>
                          <a:ea typeface="+mn-ea"/>
                          <a:cs typeface="+mn-cs"/>
                        </a:rPr>
                        <a:t>technologies could be</a:t>
                      </a:r>
                    </a:p>
                    <a:p>
                      <a:r>
                        <a:rPr kumimoji="0" lang="en-GB" sz="1200" b="0" i="0" u="none" strike="noStrike" kern="1200" baseline="0" dirty="0" smtClean="0">
                          <a:solidFill>
                            <a:schemeClr val="dk1"/>
                          </a:solidFill>
                          <a:latin typeface="+mn-lt"/>
                          <a:ea typeface="+mn-ea"/>
                          <a:cs typeface="+mn-cs"/>
                        </a:rPr>
                        <a:t>adapted to different</a:t>
                      </a:r>
                    </a:p>
                    <a:p>
                      <a:r>
                        <a:rPr kumimoji="0" lang="en-GB" sz="1200" b="0" i="0" u="none" strike="noStrike" kern="1200" baseline="0" dirty="0" smtClean="0">
                          <a:solidFill>
                            <a:schemeClr val="dk1"/>
                          </a:solidFill>
                          <a:latin typeface="+mn-lt"/>
                          <a:ea typeface="+mn-ea"/>
                          <a:cs typeface="+mn-cs"/>
                        </a:rPr>
                        <a:t>business purposes</a:t>
                      </a:r>
                    </a:p>
                  </a:txBody>
                  <a:tcPr/>
                </a:tc>
                <a:tc>
                  <a:txBody>
                    <a:bodyPr/>
                    <a:lstStyle/>
                    <a:p>
                      <a:endParaRPr lang="en-GB" sz="1200" dirty="0"/>
                    </a:p>
                  </a:txBody>
                  <a:tcPr/>
                </a:tc>
              </a:tr>
            </a:tbl>
          </a:graphicData>
        </a:graphic>
      </p:graphicFrame>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84976" cy="5400600"/>
          </a:xfrm>
        </p:spPr>
        <p:txBody>
          <a:bodyPr>
            <a:noAutofit/>
          </a:bodyPr>
          <a:lstStyle/>
          <a:p>
            <a:r>
              <a:rPr lang="en-GB" sz="2000" b="1" dirty="0" smtClean="0"/>
              <a:t>LO2 </a:t>
            </a:r>
            <a:r>
              <a:rPr lang="en-GB" sz="2000" b="1" dirty="0"/>
              <a:t>Understand the changing smarter business environment </a:t>
            </a:r>
            <a:endParaRPr lang="en-GB" sz="2000" dirty="0"/>
          </a:p>
          <a:p>
            <a:r>
              <a:rPr lang="en-GB" sz="2000" dirty="0"/>
              <a:t>Learners should identify a range of technologies that have surprised or impressed them and be encouraged to research in more depth as to the impacts of these technologies. All developments have primarily benefits but many provide challenges and these would be identified, discussed and opinions given as to whether the advancements </a:t>
            </a:r>
            <a:r>
              <a:rPr lang="en-GB" sz="2000" dirty="0" smtClean="0"/>
              <a:t>out weight </a:t>
            </a:r>
            <a:r>
              <a:rPr lang="en-GB" sz="2000" dirty="0"/>
              <a:t>the </a:t>
            </a:r>
            <a:r>
              <a:rPr lang="en-GB" sz="2000" dirty="0" smtClean="0"/>
              <a:t>challenges.</a:t>
            </a:r>
          </a:p>
          <a:p>
            <a:r>
              <a:rPr lang="en-GB" sz="2000" dirty="0" smtClean="0"/>
              <a:t>There </a:t>
            </a:r>
            <a:r>
              <a:rPr lang="en-GB" sz="2000" dirty="0"/>
              <a:t>may also be examples where challenges outweighed the benefits and the original purpose was not completed. These technologies will not have been wasted as they are frequently repurposed. Identification of these will assist the learners when they are required to think of wider uses for technology in LO3. </a:t>
            </a:r>
            <a:endParaRPr lang="en-GB" sz="2000" dirty="0" smtClean="0"/>
          </a:p>
          <a:p>
            <a:r>
              <a:rPr lang="en-GB" sz="2000" dirty="0" smtClean="0"/>
              <a:t>Identification </a:t>
            </a:r>
            <a:r>
              <a:rPr lang="en-GB" sz="2000" dirty="0"/>
              <a:t>of developments in a sector the learner can relate to will enable them to contextualise the scope of the development and appreciate the benefits. Research may include benefits to individuals as well as the main business organisation focus. </a:t>
            </a:r>
            <a:endParaRPr lang="en-GB" sz="2000" dirty="0" smtClean="0"/>
          </a:p>
        </p:txBody>
      </p:sp>
      <p:sp>
        <p:nvSpPr>
          <p:cNvPr id="3" name="Title 2"/>
          <p:cNvSpPr>
            <a:spLocks noGrp="1"/>
          </p:cNvSpPr>
          <p:nvPr>
            <p:ph type="title"/>
          </p:nvPr>
        </p:nvSpPr>
        <p:spPr>
          <a:xfrm>
            <a:off x="251520" y="116632"/>
            <a:ext cx="8640960" cy="778098"/>
          </a:xfrm>
        </p:spPr>
        <p:txBody>
          <a:bodyPr>
            <a:noAutofit/>
          </a:bodyPr>
          <a:lstStyle/>
          <a:p>
            <a:r>
              <a:rPr lang="en-GB" sz="2900" dirty="0"/>
              <a:t>Assessment Criterion P2, P3, P4, M1 and D1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328591"/>
          </a:xfrm>
        </p:spPr>
        <p:txBody>
          <a:bodyPr>
            <a:normAutofit fontScale="77500" lnSpcReduction="20000"/>
          </a:bodyPr>
          <a:lstStyle/>
          <a:p>
            <a:r>
              <a:rPr lang="en-GB" dirty="0" smtClean="0"/>
              <a:t>For </a:t>
            </a:r>
            <a:r>
              <a:rPr lang="en-GB" b="1" dirty="0" smtClean="0"/>
              <a:t>P2</a:t>
            </a:r>
            <a:r>
              <a:rPr lang="en-GB" dirty="0" smtClean="0"/>
              <a:t> learners must explain how evolved changes in technology have impacted on everyday life This may be an addition to P1 where the learner explains impacts against a timeline for each change to a range of identified technologies across a range of sectors. Learners should consider the impact on social activity and business activity. </a:t>
            </a:r>
          </a:p>
          <a:p>
            <a:r>
              <a:rPr lang="en-GB" dirty="0" smtClean="0"/>
              <a:t>For </a:t>
            </a:r>
            <a:r>
              <a:rPr lang="en-GB" dirty="0"/>
              <a:t>merit assessment criterion </a:t>
            </a:r>
            <a:r>
              <a:rPr lang="en-GB" b="1" dirty="0"/>
              <a:t>M1</a:t>
            </a:r>
            <a:r>
              <a:rPr lang="en-GB" dirty="0"/>
              <a:t> learners must evaluate the wider uses of these technological developments within an identified sector. Learners could evidence this with a report identifying where these developments have been put to a wider use and should evaluate the application of identified technological developments to an adapted purpose. </a:t>
            </a:r>
          </a:p>
          <a:p>
            <a:r>
              <a:rPr lang="en-GB" dirty="0"/>
              <a:t>For distinction assessment criterion </a:t>
            </a:r>
            <a:r>
              <a:rPr lang="en-GB" b="1" dirty="0"/>
              <a:t>D1</a:t>
            </a:r>
            <a:r>
              <a:rPr lang="en-GB" dirty="0"/>
              <a:t> learner must discuss why the smarter planet concept is important to society as a whole. Learners should consider the concept of the smarter planet, the underpinning concepts and ideas and why the concept is important for a range of factors. This is likely to be a report identifying the concepts and ideas in detail and the benefits explained. Alternatively this may be a video presentation covering the same criteria. </a:t>
            </a:r>
          </a:p>
        </p:txBody>
      </p:sp>
      <p:sp>
        <p:nvSpPr>
          <p:cNvPr id="3" name="Title 2"/>
          <p:cNvSpPr>
            <a:spLocks noGrp="1"/>
          </p:cNvSpPr>
          <p:nvPr>
            <p:ph type="title"/>
          </p:nvPr>
        </p:nvSpPr>
        <p:spPr/>
        <p:txBody>
          <a:bodyPr>
            <a:noAutofit/>
          </a:bodyPr>
          <a:lstStyle/>
          <a:p>
            <a:r>
              <a:rPr lang="en-GB" sz="2900" dirty="0"/>
              <a:t>Assessment Criterion </a:t>
            </a:r>
            <a:r>
              <a:rPr lang="en-GB" sz="2900" dirty="0" smtClean="0"/>
              <a:t>P2, P3, P4, M1 and D1 </a:t>
            </a:r>
            <a:endParaRPr lang="en-GB" sz="2900" dirty="0"/>
          </a:p>
        </p:txBody>
      </p:sp>
    </p:spTree>
    <p:extLst>
      <p:ext uri="{BB962C8B-B14F-4D97-AF65-F5344CB8AC3E}">
        <p14:creationId xmlns:p14="http://schemas.microsoft.com/office/powerpoint/2010/main" val="39437871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328591"/>
          </a:xfrm>
        </p:spPr>
        <p:txBody>
          <a:bodyPr>
            <a:normAutofit fontScale="92500" lnSpcReduction="10000"/>
          </a:bodyPr>
          <a:lstStyle/>
          <a:p>
            <a:r>
              <a:rPr lang="en-GB" dirty="0"/>
              <a:t>For </a:t>
            </a:r>
            <a:r>
              <a:rPr lang="en-GB" b="1" dirty="0"/>
              <a:t>P3</a:t>
            </a:r>
            <a:r>
              <a:rPr lang="en-GB" dirty="0"/>
              <a:t> learners must explain the benefits and beneficiaries of improved technologies to business. This could be evidenced with an annotated diagram and supporting narrative to clearly identify the beneficiaries of identified improvements and what the benefits that they experience are. </a:t>
            </a:r>
          </a:p>
          <a:p>
            <a:r>
              <a:rPr lang="en-GB" dirty="0"/>
              <a:t>For </a:t>
            </a:r>
            <a:r>
              <a:rPr lang="en-GB" b="1" dirty="0"/>
              <a:t>P4</a:t>
            </a:r>
            <a:r>
              <a:rPr lang="en-GB" dirty="0"/>
              <a:t> learners must explain how advances across sectors have brought additional challenges. This could be evidenced in the form of a report or as an addition to </a:t>
            </a:r>
            <a:r>
              <a:rPr lang="en-GB" b="1" dirty="0"/>
              <a:t>P3</a:t>
            </a:r>
            <a:r>
              <a:rPr lang="en-GB" dirty="0"/>
              <a:t>. The proposed beneficiaries of technological advances may not always have benefitted and learners should identify challenges that changes in technology have brought. Examples can be focussed across a range of business sectors. </a:t>
            </a:r>
          </a:p>
        </p:txBody>
      </p:sp>
      <p:sp>
        <p:nvSpPr>
          <p:cNvPr id="3" name="Title 2"/>
          <p:cNvSpPr>
            <a:spLocks noGrp="1"/>
          </p:cNvSpPr>
          <p:nvPr>
            <p:ph type="title"/>
          </p:nvPr>
        </p:nvSpPr>
        <p:spPr/>
        <p:txBody>
          <a:bodyPr>
            <a:noAutofit/>
          </a:bodyPr>
          <a:lstStyle/>
          <a:p>
            <a:r>
              <a:rPr lang="en-GB" sz="2900" dirty="0"/>
              <a:t>Assessment Criterion </a:t>
            </a:r>
            <a:r>
              <a:rPr lang="en-GB" sz="2900" dirty="0" smtClean="0"/>
              <a:t>P2, P3, P4, M1 and D1 </a:t>
            </a:r>
            <a:endParaRPr lang="en-GB" sz="2900" dirty="0"/>
          </a:p>
        </p:txBody>
      </p:sp>
    </p:spTree>
    <p:extLst>
      <p:ext uri="{BB962C8B-B14F-4D97-AF65-F5344CB8AC3E}">
        <p14:creationId xmlns:p14="http://schemas.microsoft.com/office/powerpoint/2010/main" val="16531736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5472608"/>
          </a:xfrm>
        </p:spPr>
        <p:txBody>
          <a:bodyPr>
            <a:noAutofit/>
          </a:bodyPr>
          <a:lstStyle/>
          <a:p>
            <a:r>
              <a:rPr lang="en-GB" sz="1800" dirty="0" smtClean="0"/>
              <a:t>All businesses change and technology within those businesses has changed the character and nature of the business. In each sector technological developments have often been dominant to the change, the make or break of progression. Areas include, distribution, business processes, warehousing, ordering, online sales and technology within the business functions. Almost everything in business has had some technological change that has moved the business forward. </a:t>
            </a:r>
            <a:r>
              <a:rPr lang="en-GB" sz="1800" dirty="0" smtClean="0">
                <a:hlinkClick r:id="rId2"/>
              </a:rPr>
              <a:t>Click here</a:t>
            </a:r>
            <a:r>
              <a:rPr lang="en-GB" sz="1800" dirty="0" smtClean="0"/>
              <a:t> for a list of modern inventions.</a:t>
            </a:r>
          </a:p>
          <a:p>
            <a:r>
              <a:rPr lang="en-GB" sz="1800" dirty="0" smtClean="0"/>
              <a:t>For the rest of this section you need to choose two of the following variant business models and research how technology has impacted on the business functions.</a:t>
            </a:r>
          </a:p>
          <a:p>
            <a:r>
              <a:rPr lang="en-GB" sz="1800" dirty="0" smtClean="0"/>
              <a:t>healthcare </a:t>
            </a:r>
            <a:endParaRPr lang="en-GB" sz="1800" dirty="0"/>
          </a:p>
          <a:p>
            <a:r>
              <a:rPr lang="en-GB" sz="1800" dirty="0"/>
              <a:t>environmental </a:t>
            </a:r>
          </a:p>
          <a:p>
            <a:r>
              <a:rPr lang="en-GB" sz="1800" dirty="0"/>
              <a:t>engineering </a:t>
            </a:r>
          </a:p>
          <a:p>
            <a:r>
              <a:rPr lang="en-GB" sz="1800" dirty="0"/>
              <a:t>manufacturing </a:t>
            </a:r>
          </a:p>
          <a:p>
            <a:r>
              <a:rPr lang="en-GB" sz="1800" dirty="0"/>
              <a:t>IT, retail </a:t>
            </a:r>
          </a:p>
          <a:p>
            <a:r>
              <a:rPr lang="en-GB" sz="1800" dirty="0"/>
              <a:t>electronics </a:t>
            </a:r>
          </a:p>
          <a:p>
            <a:r>
              <a:rPr lang="en-GB" sz="1800" dirty="0"/>
              <a:t>transport </a:t>
            </a:r>
          </a:p>
        </p:txBody>
      </p:sp>
      <p:sp>
        <p:nvSpPr>
          <p:cNvPr id="2" name="Title 1"/>
          <p:cNvSpPr>
            <a:spLocks noGrp="1"/>
          </p:cNvSpPr>
          <p:nvPr>
            <p:ph type="title"/>
          </p:nvPr>
        </p:nvSpPr>
        <p:spPr>
          <a:xfrm>
            <a:off x="251520" y="112952"/>
            <a:ext cx="8640960" cy="795768"/>
          </a:xfrm>
        </p:spPr>
        <p:txBody>
          <a:bodyPr>
            <a:noAutofit/>
          </a:bodyPr>
          <a:lstStyle/>
          <a:p>
            <a:r>
              <a:rPr lang="en-GB" sz="2500" dirty="0" smtClean="0"/>
              <a:t>P2.1 </a:t>
            </a:r>
            <a:r>
              <a:rPr lang="en-GB" sz="2500" dirty="0"/>
              <a:t>- </a:t>
            </a:r>
            <a:r>
              <a:rPr lang="en-GB" sz="2500" dirty="0" smtClean="0"/>
              <a:t>The smarter </a:t>
            </a:r>
            <a:r>
              <a:rPr lang="en-GB" sz="2500" dirty="0"/>
              <a:t>business </a:t>
            </a:r>
            <a:r>
              <a:rPr lang="en-GB" sz="2500" dirty="0" smtClean="0"/>
              <a:t>environment - Change</a:t>
            </a:r>
            <a:endParaRPr lang="en-US" sz="2500" dirty="0"/>
          </a:p>
        </p:txBody>
      </p:sp>
    </p:spTree>
    <p:extLst>
      <p:ext uri="{BB962C8B-B14F-4D97-AF65-F5344CB8AC3E}">
        <p14:creationId xmlns:p14="http://schemas.microsoft.com/office/powerpoint/2010/main" val="5633748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5472608"/>
          </a:xfrm>
        </p:spPr>
        <p:txBody>
          <a:bodyPr>
            <a:noAutofit/>
          </a:bodyPr>
          <a:lstStyle/>
          <a:p>
            <a:r>
              <a:rPr lang="en-GB" sz="1800" b="1" dirty="0"/>
              <a:t>E</a:t>
            </a:r>
            <a:r>
              <a:rPr lang="en-GB" sz="1800" b="1" dirty="0" smtClean="0"/>
              <a:t>ngineering</a:t>
            </a:r>
            <a:r>
              <a:rPr lang="en-GB" sz="1800" dirty="0" smtClean="0"/>
              <a:t> – Over the last 20-30 years it has not been obvious how engineering has moved forward but all the technologies around us are part of that change. In twenty years we have had a space station, greener fuel efficient cars, high speed trains, 3D Printing and technology in our hands.</a:t>
            </a:r>
          </a:p>
          <a:p>
            <a:r>
              <a:rPr lang="en-GB" sz="1800" dirty="0" smtClean="0"/>
              <a:t>Every branch of engineering has moved forward, Nuclear Power plants now account for 20% of the fuel economy of the western world, wind farms, mechanical limbs have developed since the pointless Iraq War and more countries in the world have missile capacity than ever before.</a:t>
            </a:r>
          </a:p>
          <a:p>
            <a:r>
              <a:rPr lang="en-GB" sz="1800" dirty="0" smtClean="0"/>
              <a:t>In the three fields of science, Physics, Chemistry and Biology, there has been advances usually coming out of a need, to be quicker, more efficient, safer, better. We thought the Channel Tunnel was a feat of engineering but China is building 3 bigger and longer ones to Taiwan. We thought the Tyne Bridge was a feat of engineering until the French built </a:t>
            </a:r>
            <a:r>
              <a:rPr lang="en-GB" sz="1800" dirty="0"/>
              <a:t>the </a:t>
            </a:r>
            <a:r>
              <a:rPr lang="en-GB" sz="1800" dirty="0" smtClean="0">
                <a:hlinkClick r:id="rId2"/>
              </a:rPr>
              <a:t>Millau Bridge</a:t>
            </a:r>
            <a:r>
              <a:rPr lang="en-GB" sz="1800" dirty="0" smtClean="0"/>
              <a:t>. Click </a:t>
            </a:r>
            <a:r>
              <a:rPr lang="en-GB" sz="1800" dirty="0" smtClean="0">
                <a:hlinkClick r:id="rId3"/>
              </a:rPr>
              <a:t>here</a:t>
            </a:r>
            <a:r>
              <a:rPr lang="en-GB" sz="1800" dirty="0" smtClean="0"/>
              <a:t> for others.</a:t>
            </a:r>
          </a:p>
          <a:p>
            <a:r>
              <a:rPr lang="en-GB" sz="1800" dirty="0" smtClean="0"/>
              <a:t>If you look at </a:t>
            </a:r>
            <a:r>
              <a:rPr lang="en-GB" sz="1800" dirty="0" smtClean="0">
                <a:hlinkClick r:id="rId4"/>
              </a:rPr>
              <a:t>this link</a:t>
            </a:r>
            <a:r>
              <a:rPr lang="en-GB" sz="1800" dirty="0" smtClean="0"/>
              <a:t> and see that the modern developments in engineering account for half of the top 10 you can see that there </a:t>
            </a:r>
            <a:r>
              <a:rPr lang="en-GB" sz="1800" dirty="0"/>
              <a:t>have  </a:t>
            </a:r>
            <a:r>
              <a:rPr lang="en-GB" sz="1800" dirty="0" smtClean="0"/>
              <a:t>been achievements </a:t>
            </a:r>
            <a:r>
              <a:rPr lang="en-GB" sz="1800" dirty="0"/>
              <a:t>of worth.</a:t>
            </a:r>
            <a:endParaRPr lang="en-GB" sz="1800" dirty="0" smtClean="0"/>
          </a:p>
        </p:txBody>
      </p:sp>
      <p:sp>
        <p:nvSpPr>
          <p:cNvPr id="2" name="Title 1"/>
          <p:cNvSpPr>
            <a:spLocks noGrp="1"/>
          </p:cNvSpPr>
          <p:nvPr>
            <p:ph type="title"/>
          </p:nvPr>
        </p:nvSpPr>
        <p:spPr>
          <a:xfrm>
            <a:off x="251520" y="112952"/>
            <a:ext cx="8640960" cy="795768"/>
          </a:xfrm>
        </p:spPr>
        <p:txBody>
          <a:bodyPr>
            <a:noAutofit/>
          </a:bodyPr>
          <a:lstStyle/>
          <a:p>
            <a:r>
              <a:rPr lang="en-GB" sz="2500" dirty="0" smtClean="0"/>
              <a:t>P2.1 </a:t>
            </a:r>
            <a:r>
              <a:rPr lang="en-GB" sz="2500" dirty="0"/>
              <a:t>- </a:t>
            </a:r>
            <a:r>
              <a:rPr lang="en-GB" sz="2500" dirty="0" smtClean="0"/>
              <a:t>The smarter </a:t>
            </a:r>
            <a:r>
              <a:rPr lang="en-GB" sz="2500" dirty="0"/>
              <a:t>business </a:t>
            </a:r>
            <a:r>
              <a:rPr lang="en-GB" sz="2500" dirty="0" smtClean="0"/>
              <a:t>environment - Change</a:t>
            </a:r>
            <a:endParaRPr lang="en-US" sz="2500" dirty="0"/>
          </a:p>
        </p:txBody>
      </p:sp>
    </p:spTree>
    <p:extLst>
      <p:ext uri="{BB962C8B-B14F-4D97-AF65-F5344CB8AC3E}">
        <p14:creationId xmlns:p14="http://schemas.microsoft.com/office/powerpoint/2010/main" val="2116555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5472608"/>
          </a:xfrm>
        </p:spPr>
        <p:txBody>
          <a:bodyPr>
            <a:noAutofit/>
          </a:bodyPr>
          <a:lstStyle/>
          <a:p>
            <a:r>
              <a:rPr lang="en-GB" sz="1700" b="1" dirty="0"/>
              <a:t>Manufacturing</a:t>
            </a:r>
            <a:r>
              <a:rPr lang="en-GB" sz="1700" dirty="0"/>
              <a:t> achievements tend to go hand in hand with engineering achievements. The revolutionising of a factory floor started in the 70’s, now car plants are almost completely automated. Modern Manufacturing is not about reducing human numbers any more, it is about making the efficient factory floor more efficient. </a:t>
            </a:r>
            <a:r>
              <a:rPr lang="en-GB" sz="1700" dirty="0">
                <a:hlinkClick r:id="rId2"/>
              </a:rPr>
              <a:t>Click here</a:t>
            </a:r>
            <a:r>
              <a:rPr lang="en-GB" sz="1700" dirty="0"/>
              <a:t>.</a:t>
            </a:r>
          </a:p>
          <a:p>
            <a:r>
              <a:rPr lang="en-GB" sz="1700" b="1" dirty="0" smtClean="0"/>
              <a:t>Scientific </a:t>
            </a:r>
            <a:r>
              <a:rPr lang="en-GB" sz="1700" b="1" dirty="0"/>
              <a:t>application in manufacturing </a:t>
            </a:r>
            <a:r>
              <a:rPr lang="en-GB" sz="1700" dirty="0"/>
              <a:t>is also constantly evolving and improving the present status quo. As technology continues to advance, so do the demands placed on the manufacturing engineering industry. Engineers are relying more often on computers and computer driven technology in order to manipulate things such as electricity, human cells, atoms and nanoparticles. All of these elements are increasingly being incorporated into futuristic inventions, and serve to aid in the discovery and understanding of tangible and intangible products for human use, consumption, and overall life improvement.</a:t>
            </a:r>
            <a:br>
              <a:rPr lang="en-GB" sz="1700" dirty="0"/>
            </a:br>
            <a:r>
              <a:rPr lang="en-GB" sz="1700" dirty="0" smtClean="0"/>
              <a:t>The Chinese revolution in manufacturing is evidence of the modern charge in streamlining. From a nation with the largest population, their intent is to remove the human from the process. </a:t>
            </a:r>
            <a:r>
              <a:rPr lang="en-GB" sz="1700" dirty="0" smtClean="0">
                <a:hlinkClick r:id="rId3"/>
              </a:rPr>
              <a:t>Click here</a:t>
            </a:r>
            <a:r>
              <a:rPr lang="en-GB" sz="1700" dirty="0" smtClean="0"/>
              <a:t>. For companies like </a:t>
            </a:r>
            <a:r>
              <a:rPr lang="en-GB" sz="1700" dirty="0" smtClean="0">
                <a:hlinkClick r:id="rId4"/>
              </a:rPr>
              <a:t>Foxconn</a:t>
            </a:r>
            <a:r>
              <a:rPr lang="en-GB" sz="1700" dirty="0" smtClean="0"/>
              <a:t>, the concept of taking away their abhorrent working conditions to be replaced by automation is the goal, fixing their damaged reputation, making life easier for workers etc.</a:t>
            </a:r>
          </a:p>
        </p:txBody>
      </p:sp>
      <p:sp>
        <p:nvSpPr>
          <p:cNvPr id="2" name="Title 1"/>
          <p:cNvSpPr>
            <a:spLocks noGrp="1"/>
          </p:cNvSpPr>
          <p:nvPr>
            <p:ph type="title"/>
          </p:nvPr>
        </p:nvSpPr>
        <p:spPr>
          <a:xfrm>
            <a:off x="251520" y="112952"/>
            <a:ext cx="8640960" cy="795768"/>
          </a:xfrm>
        </p:spPr>
        <p:txBody>
          <a:bodyPr>
            <a:noAutofit/>
          </a:bodyPr>
          <a:lstStyle/>
          <a:p>
            <a:r>
              <a:rPr lang="en-GB" sz="2500" dirty="0" smtClean="0"/>
              <a:t>P2.1 </a:t>
            </a:r>
            <a:r>
              <a:rPr lang="en-GB" sz="2500" dirty="0"/>
              <a:t>- </a:t>
            </a:r>
            <a:r>
              <a:rPr lang="en-GB" sz="2500" dirty="0" smtClean="0"/>
              <a:t>The smarter </a:t>
            </a:r>
            <a:r>
              <a:rPr lang="en-GB" sz="2500" dirty="0"/>
              <a:t>business </a:t>
            </a:r>
            <a:r>
              <a:rPr lang="en-GB" sz="2500" dirty="0" smtClean="0"/>
              <a:t>environment - Change</a:t>
            </a:r>
            <a:endParaRPr lang="en-US" sz="2500" dirty="0"/>
          </a:p>
        </p:txBody>
      </p:sp>
    </p:spTree>
    <p:extLst>
      <p:ext uri="{BB962C8B-B14F-4D97-AF65-F5344CB8AC3E}">
        <p14:creationId xmlns:p14="http://schemas.microsoft.com/office/powerpoint/2010/main" val="24319239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12330</TotalTime>
  <Words>5147</Words>
  <Application>Microsoft Office PowerPoint</Application>
  <PresentationFormat>On-screen Show (4:3)</PresentationFormat>
  <Paragraphs>238</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Concourse</vt:lpstr>
      <vt:lpstr>Unit 42</vt:lpstr>
      <vt:lpstr>Scenario</vt:lpstr>
      <vt:lpstr>LO2 - Assessment Criteria</vt:lpstr>
      <vt:lpstr>Assessment Criterion P2, P3, P4, M1 and D1 </vt:lpstr>
      <vt:lpstr>Assessment Criterion P2, P3, P4, M1 and D1 </vt:lpstr>
      <vt:lpstr>Assessment Criterion P2, P3, P4, M1 and D1 </vt:lpstr>
      <vt:lpstr>P2.1 - The smarter business environment - Change</vt:lpstr>
      <vt:lpstr>P2.1 - The smarter business environment - Change</vt:lpstr>
      <vt:lpstr>P2.1 - The smarter business environment - Change</vt:lpstr>
      <vt:lpstr>P2.1 - The smarter business environment - Change</vt:lpstr>
      <vt:lpstr>P2.1 - The smarter business environment - Change</vt:lpstr>
      <vt:lpstr>P2.1 - The smarter business environment - Change</vt:lpstr>
      <vt:lpstr>P2.1 - The smarter business environment - Change</vt:lpstr>
      <vt:lpstr>P2.1 - The smarter business environment - Change</vt:lpstr>
      <vt:lpstr>P2.1 - The smarter business environment - Change</vt:lpstr>
      <vt:lpstr>P2.1 - The smarter business environment - Change</vt:lpstr>
      <vt:lpstr>M1.1 - The smarter business environment - Change</vt:lpstr>
      <vt:lpstr>P3.1 - The smarter business environment - Effects</vt:lpstr>
      <vt:lpstr>P3.2 - The smarter business environment - Effects</vt:lpstr>
      <vt:lpstr>P4.1 - The smarter business environment - Effects</vt:lpstr>
      <vt:lpstr>P3.3 - The smarter business environment - Effects</vt:lpstr>
      <vt:lpstr>P4.2 - The smarter business environment - Effects</vt:lpstr>
      <vt:lpstr>PowerPoint Presentation</vt:lpstr>
      <vt:lpstr>D1.2 - The smarter business environment – Smarter Business</vt:lpstr>
      <vt:lpstr>P2, P3, P4, M1 and D1 – Assessment Criteria</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271</cp:revision>
  <dcterms:created xsi:type="dcterms:W3CDTF">2010-12-28T13:51:34Z</dcterms:created>
  <dcterms:modified xsi:type="dcterms:W3CDTF">2013-12-28T21:48:13Z</dcterms:modified>
</cp:coreProperties>
</file>